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63" r:id="rId5"/>
    <p:sldId id="259" r:id="rId6"/>
    <p:sldId id="268" r:id="rId7"/>
    <p:sldId id="265" r:id="rId8"/>
    <p:sldId id="266" r:id="rId9"/>
    <p:sldId id="260" r:id="rId10"/>
    <p:sldId id="272" r:id="rId11"/>
    <p:sldId id="274" r:id="rId12"/>
    <p:sldId id="271" r:id="rId13"/>
    <p:sldId id="276" r:id="rId14"/>
    <p:sldId id="277" r:id="rId15"/>
    <p:sldId id="261" r:id="rId16"/>
    <p:sldId id="281" r:id="rId17"/>
    <p:sldId id="284" r:id="rId18"/>
    <p:sldId id="285" r:id="rId19"/>
    <p:sldId id="283" r:id="rId20"/>
    <p:sldId id="287" r:id="rId21"/>
    <p:sldId id="278" r:id="rId22"/>
    <p:sldId id="289" r:id="rId23"/>
    <p:sldId id="270" r:id="rId24"/>
    <p:sldId id="269" r:id="rId25"/>
    <p:sldId id="279" r:id="rId26"/>
    <p:sldId id="280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59" autoAdjust="0"/>
  </p:normalViewPr>
  <p:slideViewPr>
    <p:cSldViewPr>
      <p:cViewPr varScale="1">
        <p:scale>
          <a:sx n="94" d="100"/>
          <a:sy n="94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225BA-458A-49AF-A6E4-B3091929ED16}" type="datetimeFigureOut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1EE7-FA1E-4F57-A2AA-DE6872594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33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722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個查詢標籤考慮到其具有不同類型的潛在結果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309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altLang="zh-TW" b="0" dirty="0" smtClean="0"/>
              <a:t>set up several cluster categories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which have the potential to meet certain information needs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of users.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select the top 20 clusters from cluster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results of that tag generated using each similarity measure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assign them into the predefined categories.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We</a:t>
            </a:r>
            <a:r>
              <a:rPr lang="zh-TW" altLang="en-US" dirty="0" smtClean="0"/>
              <a:t> </a:t>
            </a:r>
            <a:r>
              <a:rPr lang="en-US" altLang="zh-TW" dirty="0" smtClean="0"/>
              <a:t>use the number of clusters in each category to compare 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effectiveness of the three measures. The ranking of clusters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based on the number of tags contained. Clusters having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more tags will be ranked higher.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272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27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Tag </a:t>
            </a:r>
            <a:r>
              <a:rPr lang="zh-TW" altLang="en-US" dirty="0" smtClean="0"/>
              <a:t>可以表達</a:t>
            </a:r>
            <a:r>
              <a:rPr lang="en-US" altLang="zh-TW" dirty="0" smtClean="0"/>
              <a:t>object</a:t>
            </a:r>
            <a:r>
              <a:rPr lang="zh-TW" altLang="en-US" dirty="0" smtClean="0"/>
              <a:t>的概念 主題 位置 動作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1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花費低 比較起其他階層化分類 或 分類的計畫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14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單字 </a:t>
            </a:r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 片語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同義字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830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4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10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71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207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兩個</a:t>
            </a:r>
            <a:r>
              <a:rPr lang="en-US" altLang="zh-TW" dirty="0" smtClean="0"/>
              <a:t>tag</a:t>
            </a:r>
            <a:r>
              <a:rPr lang="zh-TW" altLang="en-US" dirty="0" smtClean="0"/>
              <a:t>之間的連接性強不強 是否有同時一起出現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看縮寫字跟另一個</a:t>
            </a:r>
            <a:r>
              <a:rPr lang="en-US" altLang="zh-TW" dirty="0" smtClean="0"/>
              <a:t>tag</a:t>
            </a:r>
            <a:r>
              <a:rPr lang="zh-TW" altLang="en-US" dirty="0" smtClean="0"/>
              <a:t>它組成的成分</a:t>
            </a:r>
            <a:endParaRPr lang="en-US" altLang="zh-TW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3.</a:t>
            </a:r>
            <a:r>
              <a:rPr lang="en-US" altLang="zh-TW" dirty="0" smtClean="0">
                <a:hlinkClick r:id="rId3" action="ppaction://hlinksldjump"/>
              </a:rPr>
              <a:t> Porter Stemming Algorithm</a:t>
            </a:r>
            <a:r>
              <a:rPr lang="en-US" altLang="zh-TW" dirty="0" smtClean="0"/>
              <a:t>.</a:t>
            </a:r>
            <a:endParaRPr lang="zh-TW" altLang="en-US" b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E1EE7-FA1E-4F57-A2AA-DE68725948E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91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8967-E3E9-40C0-AA23-91F762253DB7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ACB-7C27-444E-B715-40FE511343F1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AD5E-1685-4540-A84F-9E45172A4512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BD87-45E4-49EE-ACD3-0F7707E9C482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ACB4-27CF-4C50-BA5D-1B2513D8F02E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D49C-6213-42D5-8AF9-8EB77A006253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D5C8-9C2B-4C54-95AF-32DFE8F1E03B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BDE-2DC8-4FA7-8544-15B396C8C7E2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192-19E0-4915-B58F-3C79B6FA0972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01-E865-4D39-B6BA-5EA66BC3E6E4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3D9F-7965-404D-B2F8-ACF129E90149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FE88876-E67A-486C-A78F-35FF94B53D03}" type="datetime1">
              <a:rPr lang="zh-TW" altLang="en-US" smtClean="0"/>
              <a:t>2011/9/26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8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2840359"/>
          </a:xfrm>
        </p:spPr>
        <p:txBody>
          <a:bodyPr/>
          <a:lstStyle/>
          <a:p>
            <a:r>
              <a:rPr lang="en-US" altLang="zh-TW" sz="4000" dirty="0"/>
              <a:t>An Asymmetric Similarity Measure for Tag Clustering on Flickr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7200" y="3933056"/>
            <a:ext cx="6858000" cy="1781944"/>
          </a:xfrm>
        </p:spPr>
        <p:txBody>
          <a:bodyPr>
            <a:normAutofit lnSpcReduction="10000"/>
          </a:bodyPr>
          <a:lstStyle/>
          <a:p>
            <a:r>
              <a:rPr lang="en-US" altLang="zh-TW" cap="none" dirty="0" err="1" smtClean="0"/>
              <a:t>Xiaochen</a:t>
            </a:r>
            <a:r>
              <a:rPr lang="en-US" altLang="zh-TW" cap="none" dirty="0" smtClean="0"/>
              <a:t> Huang et. al (IEEE APWEB ’10)</a:t>
            </a:r>
          </a:p>
          <a:p>
            <a:r>
              <a:rPr lang="en-US" altLang="zh-TW" cap="none" dirty="0" smtClean="0"/>
              <a:t>Presenter : Chiang, </a:t>
            </a:r>
            <a:r>
              <a:rPr lang="en-US" altLang="zh-TW" cap="none" dirty="0" err="1" smtClean="0"/>
              <a:t>Guang</a:t>
            </a:r>
            <a:r>
              <a:rPr lang="en-US" altLang="zh-TW" cap="none" dirty="0" smtClean="0"/>
              <a:t>-ting</a:t>
            </a:r>
          </a:p>
          <a:p>
            <a:r>
              <a:rPr lang="en-US" altLang="zh-TW" cap="none" dirty="0" smtClean="0"/>
              <a:t>Advisor: Dr. </a:t>
            </a:r>
            <a:r>
              <a:rPr lang="en-US" altLang="zh-TW" cap="none" dirty="0" err="1" smtClean="0"/>
              <a:t>Koh</a:t>
            </a:r>
            <a:r>
              <a:rPr lang="en-US" altLang="zh-TW" cap="none" dirty="0" smtClean="0"/>
              <a:t>. </a:t>
            </a:r>
            <a:r>
              <a:rPr lang="en-US" altLang="zh-TW" cap="none" dirty="0" err="1" smtClean="0"/>
              <a:t>Jia</a:t>
            </a:r>
            <a:r>
              <a:rPr lang="en-US" altLang="zh-TW" cap="none" dirty="0" smtClean="0"/>
              <a:t>-ling</a:t>
            </a:r>
          </a:p>
          <a:p>
            <a:r>
              <a:rPr lang="en-US" altLang="zh-TW" cap="none" dirty="0" smtClean="0"/>
              <a:t>Date: 2011/9/26</a:t>
            </a:r>
            <a:endParaRPr lang="zh-TW" altLang="en-US" cap="none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04864"/>
            <a:ext cx="1562269" cy="15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zh-TW" dirty="0" smtClean="0"/>
              <a:t>Propose </a:t>
            </a:r>
            <a:r>
              <a:rPr lang="en-US" altLang="zh-TW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spcAft>
                    <a:spcPts val="600"/>
                  </a:spcAft>
                  <a:buClrTx/>
                </a:pPr>
                <a:r>
                  <a:rPr lang="en-US" altLang="zh-TW" dirty="0" smtClean="0"/>
                  <a:t>RFSM (Reliability Factor Similarity Measure):</a:t>
                </a:r>
                <a:endParaRPr lang="en-US" altLang="zh-TW" dirty="0"/>
              </a:p>
              <a:p>
                <a:r>
                  <a:rPr lang="en-US" altLang="zh-TW" b="0" dirty="0"/>
                  <a:t>	</a:t>
                </a:r>
                <a14:m>
                  <m:oMath xmlns:m="http://schemas.openxmlformats.org/officeDocument/2006/math">
                    <m:r>
                      <a:rPr lang="en-US" altLang="zh-TW" b="0" i="1">
                        <a:latin typeface="Cambria Math"/>
                      </a:rPr>
                      <m:t>𝑠𝑖𝑚</m:t>
                    </m:r>
                    <m:d>
                      <m:dPr>
                        <m:ctrlPr>
                          <a:rPr lang="en-US" altLang="zh-TW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b="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zh-TW" b="1" i="1" smtClean="0">
                        <a:latin typeface="Cambria Math"/>
                      </a:rPr>
                      <m:t>SF</m:t>
                    </m:r>
                    <m:r>
                      <m:rPr>
                        <m:nor/>
                      </m:rPr>
                      <a:rPr lang="en-US" altLang="zh-TW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b="1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altLang="zh-TW" b="1" i="1" smtClean="0">
                        <a:latin typeface="Cambria Math"/>
                      </a:rPr>
                      <m:t>RF</m:t>
                    </m:r>
                    <m:r>
                      <a:rPr lang="en-US" altLang="zh-TW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TW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b="0" dirty="0" smtClean="0"/>
                  <a:t>	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0" i="1">
                        <a:latin typeface="Cambria Math"/>
                      </a:rPr>
                      <m:t>SF</m:t>
                    </m:r>
                  </m:oMath>
                </a14:m>
                <a:r>
                  <a:rPr lang="en-US" altLang="zh-TW" b="0" i="1" dirty="0" smtClean="0"/>
                  <a:t> (similarity factor):</a:t>
                </a:r>
              </a:p>
              <a:p>
                <a:pPr lvl="1" indent="0">
                  <a:buNone/>
                </a:pPr>
                <a:r>
                  <a:rPr lang="en-US" altLang="zh-TW" b="0" dirty="0" smtClean="0"/>
                  <a:t>	tag </a:t>
                </a:r>
                <a:r>
                  <a:rPr lang="en-US" altLang="zh-TW" b="0" dirty="0"/>
                  <a:t>co-occurrence normalized by the </a:t>
                </a:r>
                <a:r>
                  <a:rPr lang="en-US" altLang="zh-TW" b="0" dirty="0" smtClean="0"/>
                  <a:t>frequency of </a:t>
                </a:r>
                <a:r>
                  <a:rPr lang="en-US" altLang="zh-TW" b="0" dirty="0"/>
                  <a:t>one of </a:t>
                </a:r>
                <a:r>
                  <a:rPr lang="en-US" altLang="zh-TW" b="0" dirty="0" smtClean="0"/>
                  <a:t>	the </a:t>
                </a:r>
                <a:r>
                  <a:rPr lang="en-US" altLang="zh-TW" b="0" dirty="0"/>
                  <a:t>tags is a good indicator of tag relations, </a:t>
                </a:r>
                <a:r>
                  <a:rPr lang="en-US" altLang="zh-TW" b="0" dirty="0" smtClean="0"/>
                  <a:t>and thus </a:t>
                </a:r>
                <a:r>
                  <a:rPr lang="en-US" altLang="zh-TW" b="0" dirty="0"/>
                  <a:t>can </a:t>
                </a:r>
                <a:r>
                  <a:rPr lang="en-US" altLang="zh-TW" b="0" dirty="0" smtClean="0"/>
                  <a:t>	be </a:t>
                </a:r>
                <a:r>
                  <a:rPr lang="en-US" altLang="zh-TW" b="0" dirty="0"/>
                  <a:t>used as a start point of similarity </a:t>
                </a:r>
                <a:r>
                  <a:rPr lang="en-US" altLang="zh-TW" b="0" dirty="0" smtClean="0"/>
                  <a:t>measures.</a:t>
                </a:r>
                <a:endParaRPr lang="en-US" altLang="zh-TW" b="0" i="1" dirty="0" smtClean="0"/>
              </a:p>
              <a:p>
                <a:pPr lvl="1" indent="0">
                  <a:buNone/>
                </a:pPr>
                <a:r>
                  <a:rPr lang="en-US" altLang="zh-TW" dirty="0" smtClean="0"/>
                  <a:t>	</a:t>
                </a:r>
                <a:r>
                  <a:rPr lang="en-US" altLang="zh-TW" i="1" dirty="0" smtClean="0"/>
                  <a:t>SF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i="1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40" t="-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131840" y="116632"/>
            <a:ext cx="5791200" cy="541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/>
                </a:solidFill>
              </a:rPr>
              <a:t>Tag similarity </a:t>
            </a:r>
            <a:r>
              <a:rPr lang="en-US" altLang="zh-TW" dirty="0" smtClean="0">
                <a:solidFill>
                  <a:schemeClr val="tx1"/>
                </a:solidFill>
              </a:rPr>
              <a:t>measures cont.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2915816" y="2636912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93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zh-TW" dirty="0" smtClean="0"/>
              <a:t>Propose </a:t>
            </a:r>
            <a:r>
              <a:rPr lang="en-US" altLang="zh-TW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spcAft>
                    <a:spcPts val="600"/>
                  </a:spcAft>
                  <a:buClrTx/>
                </a:pPr>
                <a:r>
                  <a:rPr lang="en-US" altLang="zh-TW" dirty="0" smtClean="0"/>
                  <a:t>RFSM (Reliability Factor Similarity Measure):</a:t>
                </a:r>
                <a:endParaRPr lang="en-US" altLang="zh-TW" dirty="0"/>
              </a:p>
              <a:p>
                <a:r>
                  <a:rPr lang="en-US" altLang="zh-TW" b="0" dirty="0"/>
                  <a:t>	</a:t>
                </a:r>
                <a14:m>
                  <m:oMath xmlns:m="http://schemas.openxmlformats.org/officeDocument/2006/math">
                    <m:r>
                      <a:rPr lang="en-US" altLang="zh-TW" b="0" i="1">
                        <a:latin typeface="Cambria Math"/>
                      </a:rPr>
                      <m:t>𝑠𝑖𝑚</m:t>
                    </m:r>
                    <m:d>
                      <m:dPr>
                        <m:ctrlPr>
                          <a:rPr lang="en-US" altLang="zh-TW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b="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zh-TW" b="1" i="1" smtClean="0">
                        <a:latin typeface="Cambria Math"/>
                      </a:rPr>
                      <m:t>SF</m:t>
                    </m:r>
                    <m:r>
                      <m:rPr>
                        <m:nor/>
                      </m:rPr>
                      <a:rPr lang="en-US" altLang="zh-TW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b="1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altLang="zh-TW" b="1" i="1" smtClean="0">
                        <a:latin typeface="Cambria Math"/>
                      </a:rPr>
                      <m:t>RF</m:t>
                    </m:r>
                    <m:r>
                      <a:rPr lang="en-US" altLang="zh-TW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TW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b="0" dirty="0" smtClean="0"/>
                  <a:t>	</a:t>
                </a:r>
              </a:p>
              <a:p>
                <a:pPr marL="800100" lvl="1" indent="-34290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0" i="1" smtClean="0">
                        <a:latin typeface="Cambria Math"/>
                      </a:rPr>
                      <m:t>R</m:t>
                    </m:r>
                    <m:r>
                      <m:rPr>
                        <m:nor/>
                      </m:rPr>
                      <a:rPr lang="en-US" altLang="zh-TW" b="0" i="1">
                        <a:latin typeface="Cambria Math"/>
                      </a:rPr>
                      <m:t>F</m:t>
                    </m:r>
                  </m:oMath>
                </a14:m>
                <a:r>
                  <a:rPr lang="en-US" altLang="zh-TW" b="0" i="1" dirty="0" smtClean="0"/>
                  <a:t> (</a:t>
                </a:r>
                <a:r>
                  <a:rPr lang="en-US" altLang="zh-TW" i="1" dirty="0" smtClean="0"/>
                  <a:t>reliability</a:t>
                </a:r>
                <a:r>
                  <a:rPr lang="en-US" altLang="zh-TW" b="0" i="1" dirty="0" smtClean="0"/>
                  <a:t> factor):</a:t>
                </a:r>
              </a:p>
              <a:p>
                <a:pPr lvl="1" indent="0">
                  <a:buNone/>
                </a:pPr>
                <a:r>
                  <a:rPr lang="en-US" altLang="zh-TW" dirty="0" smtClean="0"/>
                  <a:t>	</a:t>
                </a:r>
                <a:r>
                  <a:rPr lang="en-US" altLang="zh-TW" b="0" dirty="0" smtClean="0"/>
                  <a:t>when high frequency </a:t>
                </a:r>
                <a:r>
                  <a:rPr lang="en-US" altLang="zh-TW" b="0" dirty="0"/>
                  <a:t>tag pairs are used by only a small </a:t>
                </a:r>
                <a:r>
                  <a:rPr lang="en-US" altLang="zh-TW" b="0" dirty="0" smtClean="0"/>
                  <a:t>	portion of users</a:t>
                </a:r>
                <a:r>
                  <a:rPr lang="en-US" altLang="zh-TW" b="0" dirty="0"/>
                  <a:t>, relations between these tags are highly </a:t>
                </a:r>
                <a:r>
                  <a:rPr lang="en-US" altLang="zh-TW" b="0" dirty="0" smtClean="0"/>
                  <a:t>	unreliable</a:t>
                </a:r>
                <a:r>
                  <a:rPr lang="en-US" altLang="zh-TW" b="0" dirty="0"/>
                  <a:t>.</a:t>
                </a:r>
                <a:endParaRPr lang="zh-TW" altLang="en-US" b="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40" t="-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131840" y="116632"/>
            <a:ext cx="5791200" cy="541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/>
                </a:solidFill>
              </a:rPr>
              <a:t>Tag similarity </a:t>
            </a:r>
            <a:r>
              <a:rPr lang="en-US" altLang="zh-TW" dirty="0" smtClean="0">
                <a:solidFill>
                  <a:schemeClr val="tx1"/>
                </a:solidFill>
              </a:rPr>
              <a:t>measures cont.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2267744" y="2652023"/>
            <a:ext cx="223224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90" y="4600178"/>
            <a:ext cx="4552950" cy="106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5622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3354152" y="4695812"/>
            <a:ext cx="648072" cy="5040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0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en-US" altLang="zh-TW" dirty="0"/>
              <a:t>Tag refinement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b="0" dirty="0" smtClean="0"/>
              <a:t>In the process of tag clustering we </a:t>
            </a:r>
            <a:r>
              <a:rPr lang="en-US" altLang="zh-TW" sz="2400" b="0" dirty="0"/>
              <a:t>observe that </a:t>
            </a:r>
            <a:r>
              <a:rPr lang="en-US" altLang="zh-TW" sz="2400" dirty="0"/>
              <a:t>some </a:t>
            </a:r>
            <a:r>
              <a:rPr lang="en-US" altLang="zh-TW" sz="2400" dirty="0" smtClean="0"/>
              <a:t>tags can </a:t>
            </a:r>
            <a:r>
              <a:rPr lang="en-US" altLang="zh-TW" sz="2400" dirty="0"/>
              <a:t>be clustered together for wrong reasons and form </a:t>
            </a:r>
            <a:r>
              <a:rPr lang="en-US" altLang="zh-TW" sz="2400" dirty="0" smtClean="0"/>
              <a:t>useless concepts </a:t>
            </a:r>
            <a:r>
              <a:rPr lang="en-US" altLang="zh-TW" sz="2400" dirty="0"/>
              <a:t>for users.</a:t>
            </a:r>
            <a:endParaRPr lang="en-US" altLang="zh-TW" sz="2400" dirty="0" smtClean="0"/>
          </a:p>
          <a:p>
            <a:pPr marL="800100" lvl="1" indent="-342900"/>
            <a:r>
              <a:rPr lang="en-US" altLang="zh-TW" sz="2400" dirty="0" smtClean="0"/>
              <a:t>Problematic Relations</a:t>
            </a:r>
          </a:p>
          <a:p>
            <a:pPr marL="800100" lvl="1" indent="-342900"/>
            <a:r>
              <a:rPr lang="en-US" altLang="zh-TW" sz="2400" dirty="0"/>
              <a:t>Tag Refining </a:t>
            </a:r>
            <a:r>
              <a:rPr lang="en-US" altLang="zh-TW" sz="2400" dirty="0" smtClean="0"/>
              <a:t>Rules</a:t>
            </a:r>
          </a:p>
          <a:p>
            <a:pPr marL="800100" lvl="1" indent="-34290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2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39136" cy="1371600"/>
          </a:xfrm>
        </p:spPr>
        <p:txBody>
          <a:bodyPr/>
          <a:lstStyle/>
          <a:p>
            <a:pPr marL="342900" indent="-342900"/>
            <a:r>
              <a:rPr lang="en-US" altLang="zh-TW" dirty="0"/>
              <a:t>Problematic Relations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spcAft>
                <a:spcPts val="600"/>
              </a:spcAft>
              <a:buClrTx/>
            </a:pPr>
            <a:r>
              <a:rPr lang="en-US" altLang="zh-TW" dirty="0"/>
              <a:t>Token-phrase </a:t>
            </a:r>
            <a:r>
              <a:rPr lang="en-US" altLang="zh-TW" dirty="0" smtClean="0"/>
              <a:t>relations :</a:t>
            </a:r>
          </a:p>
          <a:p>
            <a:pPr marL="1028700" lvl="2" indent="-342900">
              <a:spcAft>
                <a:spcPts val="600"/>
              </a:spcAft>
              <a:buClrTx/>
            </a:pPr>
            <a:r>
              <a:rPr lang="en-US" altLang="zh-TW" dirty="0"/>
              <a:t>Ex: Cluster { new, </a:t>
            </a:r>
            <a:r>
              <a:rPr lang="en-US" altLang="zh-TW" dirty="0" err="1"/>
              <a:t>york</a:t>
            </a:r>
            <a:r>
              <a:rPr lang="en-US" altLang="zh-TW" dirty="0"/>
              <a:t>, </a:t>
            </a:r>
            <a:r>
              <a:rPr lang="en-US" altLang="zh-TW" dirty="0" err="1"/>
              <a:t>zealand</a:t>
            </a:r>
            <a:r>
              <a:rPr lang="en-US" altLang="zh-TW" dirty="0"/>
              <a:t> } is incorrectly clustered together because New York and New Zealand are separated into individual words.</a:t>
            </a:r>
          </a:p>
          <a:p>
            <a:pPr marL="342900" lvl="1" indent="-342900">
              <a:spcAft>
                <a:spcPts val="600"/>
              </a:spcAft>
              <a:buClrTx/>
            </a:pPr>
            <a:r>
              <a:rPr lang="en-US" altLang="zh-TW" dirty="0"/>
              <a:t>synonym </a:t>
            </a:r>
            <a:r>
              <a:rPr lang="en-US" altLang="zh-TW" dirty="0" smtClean="0"/>
              <a:t>relations :</a:t>
            </a:r>
          </a:p>
          <a:p>
            <a:pPr marL="1028700" lvl="2" indent="-342900">
              <a:spcAft>
                <a:spcPts val="600"/>
              </a:spcAft>
              <a:buClrTx/>
            </a:pPr>
            <a:r>
              <a:rPr lang="en-US" altLang="zh-TW" dirty="0" smtClean="0"/>
              <a:t>Acronyms :</a:t>
            </a:r>
          </a:p>
          <a:p>
            <a:pPr marL="685800" lvl="2" indent="0">
              <a:spcAft>
                <a:spcPts val="600"/>
              </a:spcAft>
              <a:buClrTx/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Ex</a:t>
            </a:r>
            <a:r>
              <a:rPr lang="en-US" altLang="zh-TW" dirty="0"/>
              <a:t>: AI can be expanded to </a:t>
            </a:r>
            <a:r>
              <a:rPr lang="en-US" altLang="zh-TW" dirty="0" smtClean="0"/>
              <a:t>artificial intelligence</a:t>
            </a:r>
            <a:r>
              <a:rPr lang="en-US" altLang="zh-TW" dirty="0"/>
              <a:t>, art institute, Allen </a:t>
            </a:r>
            <a:r>
              <a:rPr lang="en-US" altLang="zh-TW" dirty="0" smtClean="0"/>
              <a:t>	Iverson </a:t>
            </a:r>
            <a:r>
              <a:rPr lang="en-US" altLang="zh-TW" dirty="0"/>
              <a:t>and etc. With </a:t>
            </a:r>
            <a:r>
              <a:rPr lang="en-US" altLang="zh-TW" dirty="0" smtClean="0"/>
              <a:t>the </a:t>
            </a:r>
            <a:r>
              <a:rPr lang="en-US" altLang="zh-TW" dirty="0" err="1" smtClean="0"/>
              <a:t>noum</a:t>
            </a:r>
            <a:r>
              <a:rPr lang="en-US" altLang="zh-TW" dirty="0" smtClean="0"/>
              <a:t> </a:t>
            </a:r>
            <a:r>
              <a:rPr lang="en-US" altLang="zh-TW" dirty="0"/>
              <a:t>of AI, all words associated with </a:t>
            </a:r>
            <a:r>
              <a:rPr lang="en-US" altLang="zh-TW" dirty="0" smtClean="0"/>
              <a:t>	these different concepts may be grouped as one cluster.</a:t>
            </a:r>
          </a:p>
          <a:p>
            <a:pPr marL="1028700" lvl="2" indent="-342900">
              <a:spcAft>
                <a:spcPts val="600"/>
              </a:spcAft>
              <a:buClrTx/>
            </a:pPr>
            <a:r>
              <a:rPr lang="en-US" altLang="zh-TW" dirty="0" smtClean="0"/>
              <a:t>Singular-plural relation :</a:t>
            </a:r>
          </a:p>
          <a:p>
            <a:pPr marL="685800" lvl="2" indent="0">
              <a:spcAft>
                <a:spcPts val="600"/>
              </a:spcAft>
              <a:buClrTx/>
              <a:buNone/>
            </a:pPr>
            <a:r>
              <a:rPr lang="en-US" altLang="zh-TW" dirty="0" smtClean="0"/>
              <a:t>	Ex</a:t>
            </a:r>
            <a:r>
              <a:rPr lang="en-US" altLang="zh-TW" dirty="0"/>
              <a:t>: apple </a:t>
            </a:r>
            <a:r>
              <a:rPr lang="en-US" altLang="zh-TW" dirty="0" smtClean="0"/>
              <a:t>and apples .If </a:t>
            </a:r>
            <a:r>
              <a:rPr lang="en-US" altLang="zh-TW" dirty="0"/>
              <a:t>the relation between apple and </a:t>
            </a:r>
            <a:r>
              <a:rPr lang="en-US" altLang="zh-TW" dirty="0" smtClean="0"/>
              <a:t>apples is 	not </a:t>
            </a:r>
            <a:r>
              <a:rPr lang="en-US" altLang="zh-TW" dirty="0"/>
              <a:t>strong enough, two clusters may be generated </a:t>
            </a:r>
            <a:r>
              <a:rPr lang="en-US" altLang="zh-TW" dirty="0" smtClean="0"/>
              <a:t>albeit there 	should </a:t>
            </a:r>
            <a:r>
              <a:rPr lang="en-US" altLang="zh-TW" dirty="0"/>
              <a:t>be only one</a:t>
            </a:r>
            <a:r>
              <a:rPr lang="en-US" altLang="zh-TW" dirty="0" smtClean="0"/>
              <a:t>.</a:t>
            </a:r>
          </a:p>
          <a:p>
            <a:pPr marL="342900" lvl="1" indent="-342900">
              <a:spcAft>
                <a:spcPts val="600"/>
              </a:spcAft>
              <a:buClrTx/>
            </a:pPr>
            <a:endParaRPr lang="en-US" altLang="zh-TW" dirty="0"/>
          </a:p>
          <a:p>
            <a:pPr marL="342900" lvl="1" indent="-342900">
              <a:spcAft>
                <a:spcPts val="600"/>
              </a:spcAft>
              <a:buClrTx/>
            </a:pPr>
            <a:endParaRPr lang="en-US" altLang="zh-TW" dirty="0" smtClean="0"/>
          </a:p>
          <a:p>
            <a:pPr marL="1028700" lvl="2" indent="-342900">
              <a:spcAft>
                <a:spcPts val="600"/>
              </a:spcAft>
              <a:buClrTx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22329" y="172007"/>
            <a:ext cx="4248472" cy="541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2400" dirty="0" smtClean="0">
                <a:solidFill>
                  <a:schemeClr val="tx1"/>
                </a:solidFill>
              </a:rPr>
              <a:t>Tag refinement cont.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39136" cy="1371600"/>
          </a:xfrm>
        </p:spPr>
        <p:txBody>
          <a:bodyPr/>
          <a:lstStyle/>
          <a:p>
            <a:pPr marL="342900" indent="-342900"/>
            <a:r>
              <a:rPr lang="en-US" altLang="zh-TW" dirty="0"/>
              <a:t>Tag Refining Rules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spcAft>
                <a:spcPts val="600"/>
              </a:spcAft>
              <a:buClrTx/>
            </a:pPr>
            <a:r>
              <a:rPr lang="en-US" altLang="zh-TW" dirty="0"/>
              <a:t>Token-phrase </a:t>
            </a:r>
            <a:r>
              <a:rPr lang="en-US" altLang="zh-TW" dirty="0" smtClean="0"/>
              <a:t>relations :</a:t>
            </a:r>
          </a:p>
          <a:p>
            <a:pPr marL="1028700" lvl="2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zh-TW" dirty="0"/>
              <a:t>we detect token-phrase relations by </a:t>
            </a:r>
            <a:r>
              <a:rPr lang="en-US" altLang="zh-TW" dirty="0" smtClean="0"/>
              <a:t>examining if </a:t>
            </a:r>
            <a:r>
              <a:rPr lang="en-US" altLang="zh-TW" dirty="0"/>
              <a:t>one tag is strongly related to another while they </a:t>
            </a:r>
            <a:r>
              <a:rPr lang="en-US" altLang="zh-TW" dirty="0" smtClean="0"/>
              <a:t>together can </a:t>
            </a:r>
            <a:r>
              <a:rPr lang="en-US" altLang="zh-TW" dirty="0"/>
              <a:t>form a phrase tag. </a:t>
            </a:r>
            <a:endParaRPr lang="en-US" altLang="zh-TW" dirty="0" smtClean="0"/>
          </a:p>
          <a:p>
            <a:pPr marL="1028700" lvl="2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zh-TW" dirty="0" smtClean="0"/>
              <a:t>Once </a:t>
            </a:r>
            <a:r>
              <a:rPr lang="en-US" altLang="zh-TW" dirty="0"/>
              <a:t>such a relation is </a:t>
            </a:r>
            <a:r>
              <a:rPr lang="en-US" altLang="zh-TW" dirty="0" smtClean="0"/>
              <a:t>discovered, all </a:t>
            </a:r>
            <a:r>
              <a:rPr lang="en-US" altLang="zh-TW" dirty="0"/>
              <a:t>the co-appearances of the two token tags involved </a:t>
            </a:r>
            <a:r>
              <a:rPr lang="en-US" altLang="zh-TW" dirty="0" smtClean="0"/>
              <a:t>will be </a:t>
            </a:r>
            <a:r>
              <a:rPr lang="en-US" altLang="zh-TW" dirty="0"/>
              <a:t>replaced by the phrase tag.</a:t>
            </a:r>
            <a:endParaRPr lang="en-US" altLang="zh-TW" dirty="0" smtClean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en-US" altLang="zh-TW" dirty="0" smtClean="0"/>
              <a:t>Acronyms :</a:t>
            </a:r>
          </a:p>
          <a:p>
            <a:pPr marL="1028700" lvl="2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zh-TW" dirty="0"/>
              <a:t>By testing if one </a:t>
            </a:r>
            <a:r>
              <a:rPr lang="en-US" altLang="zh-TW" dirty="0" smtClean="0"/>
              <a:t>tag is </a:t>
            </a:r>
            <a:r>
              <a:rPr lang="en-US" altLang="zh-TW" dirty="0"/>
              <a:t>formed by the initial components of another tags </a:t>
            </a:r>
            <a:r>
              <a:rPr lang="en-US" altLang="zh-TW" dirty="0" smtClean="0"/>
              <a:t>source </a:t>
            </a:r>
            <a:r>
              <a:rPr lang="en-US" altLang="zh-TW" dirty="0" err="1" smtClean="0"/>
              <a:t>phrase,we</a:t>
            </a:r>
            <a:r>
              <a:rPr lang="en-US" altLang="zh-TW" dirty="0" smtClean="0"/>
              <a:t> </a:t>
            </a:r>
            <a:r>
              <a:rPr lang="en-US" altLang="zh-TW" dirty="0"/>
              <a:t>can estimate whether or not the former one </a:t>
            </a:r>
            <a:r>
              <a:rPr lang="en-US" altLang="zh-TW" dirty="0" smtClean="0"/>
              <a:t>is an </a:t>
            </a:r>
            <a:r>
              <a:rPr lang="en-US" altLang="zh-TW" dirty="0"/>
              <a:t>acronym of the latter one</a:t>
            </a:r>
            <a:r>
              <a:rPr lang="en-US" altLang="zh-TW" dirty="0" smtClean="0"/>
              <a:t>.</a:t>
            </a:r>
          </a:p>
          <a:p>
            <a:pPr marL="1028700" lvl="2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zh-TW" dirty="0" smtClean="0"/>
              <a:t>To </a:t>
            </a:r>
            <a:r>
              <a:rPr lang="en-US" altLang="zh-TW" dirty="0"/>
              <a:t>avoid problems brought </a:t>
            </a:r>
            <a:r>
              <a:rPr lang="en-US" altLang="zh-TW" dirty="0" smtClean="0"/>
              <a:t>by acronyms</a:t>
            </a:r>
            <a:r>
              <a:rPr lang="en-US" altLang="zh-TW" dirty="0"/>
              <a:t>, when a tag and its acronym appear in a </a:t>
            </a:r>
            <a:r>
              <a:rPr lang="en-US" altLang="zh-TW" dirty="0" smtClean="0"/>
              <a:t>photos tag </a:t>
            </a:r>
            <a:r>
              <a:rPr lang="en-US" altLang="zh-TW" dirty="0"/>
              <a:t>set, the acronym tag will be discarded.</a:t>
            </a:r>
            <a:endParaRPr lang="en-US" altLang="zh-TW" b="0" dirty="0" smtClean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en-US" altLang="zh-TW" dirty="0"/>
              <a:t>Singular-plural </a:t>
            </a:r>
            <a:r>
              <a:rPr lang="en-US" altLang="zh-TW" dirty="0" smtClean="0"/>
              <a:t>relation :</a:t>
            </a:r>
          </a:p>
          <a:p>
            <a:pPr marL="1028700" lvl="2" indent="-342900">
              <a:spcAft>
                <a:spcPts val="600"/>
              </a:spcAft>
              <a:buClrTx/>
            </a:pPr>
            <a:r>
              <a:rPr lang="en-US" altLang="zh-TW" dirty="0" smtClean="0"/>
              <a:t>It can </a:t>
            </a:r>
            <a:r>
              <a:rPr lang="en-US" altLang="zh-TW" dirty="0"/>
              <a:t>be detected using simplified version </a:t>
            </a:r>
            <a:r>
              <a:rPr lang="en-US" altLang="zh-TW" dirty="0" smtClean="0"/>
              <a:t>of the </a:t>
            </a:r>
            <a:r>
              <a:rPr lang="en-US" altLang="zh-TW" dirty="0">
                <a:hlinkClick r:id="rId3" action="ppaction://hlinksldjump"/>
              </a:rPr>
              <a:t>Porter Stemming </a:t>
            </a:r>
            <a:r>
              <a:rPr lang="en-US" altLang="zh-TW" dirty="0" smtClean="0">
                <a:hlinkClick r:id="rId3" action="ppaction://hlinksldjump"/>
              </a:rPr>
              <a:t>Algorithm</a:t>
            </a:r>
            <a:r>
              <a:rPr lang="en-US" altLang="zh-TW" dirty="0" smtClean="0"/>
              <a:t>.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22329" y="172007"/>
            <a:ext cx="4248472" cy="541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2400" dirty="0" smtClean="0">
                <a:solidFill>
                  <a:schemeClr val="tx1"/>
                </a:solidFill>
              </a:rPr>
              <a:t>Tag refinement cont.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Data sets</a:t>
            </a:r>
          </a:p>
          <a:p>
            <a:pPr marL="800100" lvl="1" indent="-342900"/>
            <a:r>
              <a:rPr lang="en-US" altLang="zh-TW" dirty="0" smtClean="0"/>
              <a:t>Use </a:t>
            </a:r>
            <a:r>
              <a:rPr lang="en-US" altLang="zh-TW" dirty="0" err="1" smtClean="0"/>
              <a:t>flickr</a:t>
            </a:r>
            <a:r>
              <a:rPr lang="en-US" altLang="zh-TW" dirty="0" smtClean="0"/>
              <a:t> API</a:t>
            </a:r>
            <a:r>
              <a:rPr lang="zh-TW" altLang="en-US" dirty="0" smtClean="0"/>
              <a:t> </a:t>
            </a:r>
            <a:r>
              <a:rPr lang="en-US" altLang="zh-TW" dirty="0" smtClean="0"/>
              <a:t>functions </a:t>
            </a:r>
            <a:r>
              <a:rPr lang="en-US" altLang="zh-TW" b="0" i="1" dirty="0" err="1" smtClean="0"/>
              <a:t>flickr.photos.search</a:t>
            </a:r>
            <a:r>
              <a:rPr lang="en-US" altLang="zh-TW" i="1" dirty="0"/>
              <a:t> </a:t>
            </a:r>
            <a:r>
              <a:rPr lang="en-US" altLang="zh-TW" b="0" dirty="0" smtClean="0"/>
              <a:t>and </a:t>
            </a:r>
            <a:r>
              <a:rPr lang="en-US" altLang="zh-TW" b="0" i="1" dirty="0" err="1" smtClean="0"/>
              <a:t>flickr.photos.getInfo</a:t>
            </a:r>
            <a:r>
              <a:rPr lang="en-US" altLang="zh-TW" b="0" i="1" dirty="0" smtClean="0"/>
              <a:t> </a:t>
            </a:r>
            <a:r>
              <a:rPr lang="en-US" altLang="zh-TW" b="0" dirty="0" smtClean="0"/>
              <a:t>during </a:t>
            </a:r>
            <a:r>
              <a:rPr lang="en-US" altLang="zh-TW" b="0" dirty="0"/>
              <a:t>the </a:t>
            </a:r>
            <a:r>
              <a:rPr lang="en-US" altLang="zh-TW" b="0" dirty="0" smtClean="0"/>
              <a:t>period from </a:t>
            </a:r>
            <a:r>
              <a:rPr lang="en-US" altLang="zh-TW" b="0" dirty="0"/>
              <a:t>February to April </a:t>
            </a:r>
            <a:r>
              <a:rPr lang="en-US" altLang="zh-TW" b="0" dirty="0" smtClean="0"/>
              <a:t>2009.</a:t>
            </a:r>
          </a:p>
          <a:p>
            <a:pPr marL="800100" lvl="1" indent="-342900"/>
            <a:r>
              <a:rPr lang="en-US" altLang="zh-TW" b="0" dirty="0" smtClean="0"/>
              <a:t>Twelve </a:t>
            </a:r>
            <a:r>
              <a:rPr lang="en-US" altLang="zh-TW" b="0" dirty="0"/>
              <a:t>query tags are chosen featuring different types </a:t>
            </a:r>
            <a:r>
              <a:rPr lang="en-US" altLang="zh-TW" b="0" dirty="0" smtClean="0"/>
              <a:t>of potential </a:t>
            </a:r>
            <a:r>
              <a:rPr lang="en-US" altLang="zh-TW" b="0" dirty="0"/>
              <a:t>outcomes</a:t>
            </a:r>
            <a:r>
              <a:rPr lang="en-US" altLang="zh-TW" b="0" dirty="0" smtClean="0"/>
              <a:t>.</a:t>
            </a:r>
          </a:p>
          <a:p>
            <a:pPr lvl="1" indent="0">
              <a:buNone/>
            </a:pPr>
            <a:endParaRPr lang="en-US" altLang="zh-TW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5904656" cy="2781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/>
              <a:t>Clustering Result </a:t>
            </a:r>
            <a:r>
              <a:rPr lang="en-US" altLang="zh-TW" dirty="0" smtClean="0"/>
              <a:t>Comparison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b="0" dirty="0" smtClean="0"/>
              <a:t>set </a:t>
            </a:r>
            <a:r>
              <a:rPr lang="en-US" altLang="zh-TW" b="0" dirty="0"/>
              <a:t>up several cluster </a:t>
            </a:r>
            <a:r>
              <a:rPr lang="en-US" altLang="zh-TW" b="0" dirty="0" smtClean="0"/>
              <a:t>categories</a:t>
            </a:r>
            <a:r>
              <a:rPr lang="zh-TW" altLang="en-US" b="0" dirty="0" smtClean="0"/>
              <a:t> </a:t>
            </a:r>
            <a:endParaRPr lang="en-US" altLang="zh-TW" b="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select </a:t>
            </a:r>
            <a:r>
              <a:rPr lang="en-US" altLang="zh-TW" dirty="0"/>
              <a:t>the top 20 clusters from </a:t>
            </a:r>
            <a:r>
              <a:rPr lang="en-US" altLang="zh-TW" dirty="0" smtClean="0"/>
              <a:t>cluster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results and </a:t>
            </a:r>
            <a:r>
              <a:rPr lang="en-US" altLang="zh-TW" dirty="0"/>
              <a:t>assign them into the predefined categories.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use </a:t>
            </a:r>
            <a:r>
              <a:rPr lang="en-US" altLang="zh-TW" dirty="0"/>
              <a:t>the number of clusters in each category to compare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effectiveness </a:t>
            </a:r>
            <a:r>
              <a:rPr lang="en-US" altLang="zh-TW" dirty="0"/>
              <a:t>of the three measures.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0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44" y="70393"/>
            <a:ext cx="5505450" cy="3305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45" y="3400425"/>
            <a:ext cx="5505450" cy="345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5" y="260648"/>
            <a:ext cx="75819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43808" y="6093296"/>
            <a:ext cx="30963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For the other ten query tags</a:t>
            </a:r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 rot="16200000">
            <a:off x="4139952" y="5432722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0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225246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/>
              <a:t>Effectiveness of Tag Refining </a:t>
            </a:r>
            <a:r>
              <a:rPr lang="en-US" altLang="zh-TW" dirty="0" smtClean="0"/>
              <a:t>Strategies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Use </a:t>
            </a:r>
            <a:r>
              <a:rPr lang="en-US" altLang="zh-TW" b="0" dirty="0" smtClean="0"/>
              <a:t>RFSM </a:t>
            </a:r>
            <a:r>
              <a:rPr lang="en-US" altLang="zh-TW" b="0" dirty="0"/>
              <a:t>as </a:t>
            </a:r>
            <a:r>
              <a:rPr lang="en-US" altLang="zh-TW" b="0" dirty="0" smtClean="0"/>
              <a:t>the similarity measure.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M</a:t>
            </a:r>
            <a:r>
              <a:rPr lang="en-US" altLang="zh-TW" b="0" dirty="0" smtClean="0"/>
              <a:t>easure the accuracy </a:t>
            </a:r>
            <a:r>
              <a:rPr lang="en-US" altLang="zh-TW" b="0" dirty="0"/>
              <a:t>of the tag refinement rules we’ve </a:t>
            </a:r>
            <a:r>
              <a:rPr lang="en-US" altLang="zh-TW" b="0" dirty="0" smtClean="0"/>
              <a:t>generated. (250</a:t>
            </a:r>
            <a:r>
              <a:rPr lang="en-US" altLang="zh-TW" dirty="0"/>
              <a:t> tag refinement </a:t>
            </a:r>
            <a:r>
              <a:rPr lang="en-US" altLang="zh-TW" dirty="0" smtClean="0"/>
              <a:t>rules</a:t>
            </a:r>
            <a:r>
              <a:rPr lang="en-US" altLang="zh-TW" b="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b="0" dirty="0" smtClean="0"/>
              <a:t>Compare </a:t>
            </a:r>
            <a:r>
              <a:rPr lang="en-US" altLang="zh-TW" b="0" dirty="0"/>
              <a:t>the cluster results generated with and </a:t>
            </a:r>
            <a:r>
              <a:rPr lang="en-US" altLang="zh-TW" b="0" dirty="0" smtClean="0"/>
              <a:t>without tag </a:t>
            </a:r>
            <a:r>
              <a:rPr lang="en-US" altLang="zh-TW" b="0" dirty="0"/>
              <a:t>refinement. 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09011"/>
              </p:ext>
            </p:extLst>
          </p:nvPr>
        </p:nvGraphicFramePr>
        <p:xfrm>
          <a:off x="971600" y="422108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relations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No. of relation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ratio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Singular-plural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181/182 = 0.994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Acronyms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32/32 = 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Token-phrase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31/36 = 0.861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2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outline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Tag similarity measures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Tag refinement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Evaluation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/>
              <a:t>C</a:t>
            </a:r>
            <a:r>
              <a:rPr lang="en-US" altLang="zh-TW" sz="2400" dirty="0" smtClean="0"/>
              <a:t>onclusion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0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8" y="333375"/>
            <a:ext cx="7172325" cy="619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331640" y="2132856"/>
            <a:ext cx="720080" cy="2880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23928" y="4024497"/>
            <a:ext cx="360040" cy="2880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491880" y="4024497"/>
            <a:ext cx="360040" cy="2880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276400" y="5085184"/>
            <a:ext cx="720080" cy="21602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051720" y="5085184"/>
            <a:ext cx="720080" cy="21602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396555" y="3720103"/>
            <a:ext cx="1224136" cy="304393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7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proposed </a:t>
            </a:r>
            <a:r>
              <a:rPr lang="en-US" altLang="zh-TW" dirty="0"/>
              <a:t>a new similarity measure RFSM </a:t>
            </a:r>
            <a:r>
              <a:rPr lang="en-US" altLang="zh-TW" dirty="0" smtClean="0"/>
              <a:t>which can </a:t>
            </a:r>
            <a:r>
              <a:rPr lang="en-US" altLang="zh-TW" dirty="0"/>
              <a:t>better quantify the tag relations. 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smtClean="0"/>
              <a:t>presented </a:t>
            </a:r>
            <a:r>
              <a:rPr lang="en-US" altLang="zh-TW" dirty="0" smtClean="0"/>
              <a:t>an alternative </a:t>
            </a:r>
            <a:r>
              <a:rPr lang="en-US" altLang="zh-TW" dirty="0"/>
              <a:t>way of utilizing discovered tag relations to set </a:t>
            </a:r>
            <a:r>
              <a:rPr lang="en-US" altLang="zh-TW" dirty="0" smtClean="0"/>
              <a:t>up tag </a:t>
            </a:r>
            <a:r>
              <a:rPr lang="en-US" altLang="zh-TW" dirty="0"/>
              <a:t>refining rules, which can in turn improve the </a:t>
            </a:r>
            <a:r>
              <a:rPr lang="en-US" altLang="zh-TW" dirty="0" smtClean="0"/>
              <a:t>precision of </a:t>
            </a:r>
            <a:r>
              <a:rPr lang="en-US" altLang="zh-TW" dirty="0"/>
              <a:t>tag </a:t>
            </a:r>
            <a:r>
              <a:rPr lang="en-US" altLang="zh-TW" dirty="0" smtClean="0"/>
              <a:t>relations.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Experiments </a:t>
            </a:r>
            <a:r>
              <a:rPr lang="en-US" altLang="zh-TW" dirty="0"/>
              <a:t>suggest that our method </a:t>
            </a:r>
            <a:r>
              <a:rPr lang="en-US" altLang="zh-TW" dirty="0" smtClean="0"/>
              <a:t>can significantly </a:t>
            </a:r>
            <a:r>
              <a:rPr lang="en-US" altLang="zh-TW" dirty="0"/>
              <a:t>improve the tag clustering results.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0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7772400" cy="4321175"/>
          </a:xfrm>
        </p:spPr>
        <p:txBody>
          <a:bodyPr/>
          <a:lstStyle/>
          <a:p>
            <a:r>
              <a:rPr lang="en-US" altLang="zh-TW" sz="7200" dirty="0" smtClean="0"/>
              <a:t>Thx for </a:t>
            </a:r>
            <a:r>
              <a:rPr lang="en-US" altLang="zh-TW" sz="7200" dirty="0" err="1" smtClean="0"/>
              <a:t>ur</a:t>
            </a:r>
            <a:r>
              <a:rPr lang="en-US" altLang="zh-TW" sz="7200" dirty="0" smtClean="0"/>
              <a:t> listening</a:t>
            </a:r>
            <a:endParaRPr lang="zh-TW" altLang="en-US" sz="7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6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7772400" cy="4321175"/>
          </a:xfrm>
        </p:spPr>
        <p:txBody>
          <a:bodyPr/>
          <a:lstStyle/>
          <a:p>
            <a:r>
              <a:rPr lang="en-US" altLang="zh-TW" sz="7200" dirty="0"/>
              <a:t>supplement</a:t>
            </a:r>
            <a:endParaRPr lang="zh-TW" altLang="en-US" sz="7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2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Co-occurrence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1697915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Given a </a:t>
            </a:r>
            <a:r>
              <a:rPr lang="en-US" altLang="zh-TW" b="1" dirty="0" smtClean="0"/>
              <a:t>Dataset</a:t>
            </a:r>
          </a:p>
          <a:p>
            <a:endParaRPr lang="en-US" altLang="zh-TW" b="1" dirty="0"/>
          </a:p>
          <a:p>
            <a:r>
              <a:rPr lang="en-US" altLang="zh-TW" dirty="0"/>
              <a:t>t1= {</a:t>
            </a: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FF0000"/>
                </a:solidFill>
              </a:rPr>
              <a:t>b</a:t>
            </a:r>
            <a:r>
              <a:rPr lang="en-US" altLang="zh-TW" dirty="0"/>
              <a:t>, c}</a:t>
            </a:r>
          </a:p>
          <a:p>
            <a:r>
              <a:rPr lang="en-US" altLang="zh-TW" dirty="0"/>
              <a:t>t2= </a:t>
            </a:r>
            <a:r>
              <a:rPr lang="en-US" altLang="zh-TW" dirty="0" smtClean="0"/>
              <a:t>{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b</a:t>
            </a:r>
            <a:r>
              <a:rPr lang="en-US" altLang="zh-TW" dirty="0" smtClean="0"/>
              <a:t>, d</a:t>
            </a:r>
            <a:r>
              <a:rPr lang="en-US" altLang="zh-TW" dirty="0"/>
              <a:t>, e}</a:t>
            </a:r>
          </a:p>
          <a:p>
            <a:r>
              <a:rPr lang="en-US" altLang="zh-TW" dirty="0"/>
              <a:t>t3= </a:t>
            </a:r>
            <a:r>
              <a:rPr lang="en-US" altLang="zh-TW" dirty="0" smtClean="0"/>
              <a:t>{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b</a:t>
            </a:r>
            <a:r>
              <a:rPr lang="en-US" altLang="zh-TW" dirty="0"/>
              <a:t>, f}</a:t>
            </a:r>
          </a:p>
          <a:p>
            <a:r>
              <a:rPr lang="en-US" altLang="zh-TW" dirty="0"/>
              <a:t>t4= {d, e, g}</a:t>
            </a:r>
          </a:p>
          <a:p>
            <a:r>
              <a:rPr lang="en-US" altLang="zh-TW" dirty="0"/>
              <a:t>t5= {b, c, f, g</a:t>
            </a:r>
            <a:r>
              <a:rPr lang="en-US" altLang="zh-TW" dirty="0" smtClean="0"/>
              <a:t>}</a:t>
            </a:r>
          </a:p>
          <a:p>
            <a:r>
              <a:rPr lang="en-US" altLang="zh-TW" dirty="0" smtClean="0"/>
              <a:t>t6= {b</a:t>
            </a:r>
            <a:r>
              <a:rPr lang="en-US" altLang="zh-TW" dirty="0"/>
              <a:t>, c}</a:t>
            </a:r>
          </a:p>
          <a:p>
            <a:r>
              <a:rPr lang="en-US" altLang="zh-TW" dirty="0" smtClean="0"/>
              <a:t>t7= </a:t>
            </a:r>
            <a:r>
              <a:rPr lang="en-US" altLang="zh-TW" dirty="0"/>
              <a:t>{</a:t>
            </a: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, </a:t>
            </a:r>
            <a:r>
              <a:rPr lang="en-US" altLang="zh-TW" dirty="0"/>
              <a:t>d, e}</a:t>
            </a:r>
          </a:p>
          <a:p>
            <a:r>
              <a:rPr lang="en-US" altLang="zh-TW" dirty="0" smtClean="0"/>
              <a:t>t8= {b</a:t>
            </a:r>
            <a:r>
              <a:rPr lang="en-US" altLang="zh-TW" dirty="0"/>
              <a:t>, f}</a:t>
            </a:r>
          </a:p>
          <a:p>
            <a:r>
              <a:rPr lang="en-US" altLang="zh-TW" dirty="0" smtClean="0"/>
              <a:t>t9= {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, e</a:t>
            </a:r>
            <a:r>
              <a:rPr lang="en-US" altLang="zh-TW" dirty="0"/>
              <a:t>, g}</a:t>
            </a:r>
          </a:p>
          <a:p>
            <a:r>
              <a:rPr lang="en-US" altLang="zh-TW" dirty="0" smtClean="0"/>
              <a:t>t10= </a:t>
            </a:r>
            <a:r>
              <a:rPr lang="en-US" altLang="zh-TW" dirty="0"/>
              <a:t>{b</a:t>
            </a:r>
            <a:r>
              <a:rPr lang="en-US" altLang="zh-TW" dirty="0" smtClean="0"/>
              <a:t>, </a:t>
            </a:r>
            <a:r>
              <a:rPr lang="en-US" altLang="zh-TW" dirty="0"/>
              <a:t>f, g</a:t>
            </a:r>
            <a:r>
              <a:rPr lang="en-US" altLang="zh-TW" dirty="0" smtClean="0"/>
              <a:t>}</a:t>
            </a:r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3342608" y="2706195"/>
            <a:ext cx="281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Co-occurrence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</a:t>
            </a:r>
            <a:r>
              <a:rPr lang="en-US" altLang="zh-TW" i="1" dirty="0" err="1" smtClean="0"/>
              <a:t>sim</a:t>
            </a:r>
            <a:r>
              <a:rPr lang="en-US" altLang="zh-TW" i="1" dirty="0" smtClean="0"/>
              <a:t>(</a:t>
            </a:r>
            <a:r>
              <a:rPr lang="en-US" altLang="zh-TW" i="1" dirty="0" err="1" smtClean="0"/>
              <a:t>a,b</a:t>
            </a:r>
            <a:r>
              <a:rPr lang="en-US" altLang="zh-TW" i="1" dirty="0" smtClean="0"/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009272" y="2716589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= 3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156176" y="1697915"/>
                <a:ext cx="2248051" cy="67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𝑠𝑖𝑚</m:t>
                      </m:r>
                      <m:r>
                        <a:rPr lang="en-US" altLang="zh-TW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zh-TW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697915"/>
                <a:ext cx="2248051" cy="6770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75855" y="1854285"/>
                <a:ext cx="2019527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𝑠𝑖𝑚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i="1" dirty="0" smtClean="0"/>
                  <a:t>=c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5" y="1854285"/>
                <a:ext cx="2019527" cy="391646"/>
              </a:xfrm>
              <a:prstGeom prst="rect">
                <a:avLst/>
              </a:prstGeom>
              <a:blipFill rotWithShape="1">
                <a:blip r:embed="rId3"/>
                <a:stretch>
                  <a:fillRect t="-7813" r="-602" b="-18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5420487" y="1852428"/>
            <a:ext cx="543871" cy="39164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>
            <a:off x="6007795" y="3269053"/>
            <a:ext cx="543871" cy="54091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862884" y="3988056"/>
                <a:ext cx="982961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=0.6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84" y="3988056"/>
                <a:ext cx="982961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58" y="5226315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6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Stemming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dirty="0"/>
              <a:t>將詞型、時態變化還原成</a:t>
            </a:r>
            <a:r>
              <a:rPr lang="zh-TW" altLang="en-US" dirty="0" smtClean="0"/>
              <a:t>原型以縮短搜尋時間、增加效率。</a:t>
            </a:r>
            <a:endParaRPr lang="en-US" altLang="zh-TW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EX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22583"/>
              </p:ext>
            </p:extLst>
          </p:nvPr>
        </p:nvGraphicFramePr>
        <p:xfrm>
          <a:off x="1547664" y="2348880"/>
          <a:ext cx="3096344" cy="281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015"/>
                <a:gridCol w="1208329"/>
              </a:tblGrid>
              <a:tr h="40170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詞型、時態變化</a:t>
                      </a:r>
                      <a:endParaRPr lang="en-US" altLang="zh-TW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原型</a:t>
                      </a:r>
                      <a:endParaRPr lang="en-US" altLang="zh-TW" dirty="0" smtClean="0"/>
                    </a:p>
                  </a:txBody>
                  <a:tcPr anchor="ctr"/>
                </a:tc>
              </a:tr>
              <a:tr h="40170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stem</a:t>
                      </a:r>
                    </a:p>
                  </a:txBody>
                  <a:tcPr anchor="ctr"/>
                </a:tc>
              </a:tr>
              <a:tr h="401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stemmed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stem</a:t>
                      </a:r>
                    </a:p>
                  </a:txBody>
                  <a:tcPr anchor="ctr"/>
                </a:tc>
              </a:tr>
              <a:tr h="401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stemming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stem</a:t>
                      </a:r>
                    </a:p>
                  </a:txBody>
                  <a:tcPr anchor="ctr"/>
                </a:tc>
              </a:tr>
              <a:tr h="401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related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relate</a:t>
                      </a:r>
                    </a:p>
                  </a:txBody>
                  <a:tcPr anchor="ctr"/>
                </a:tc>
              </a:tr>
              <a:tr h="401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relation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relate</a:t>
                      </a:r>
                    </a:p>
                  </a:txBody>
                  <a:tcPr anchor="ctr"/>
                </a:tc>
              </a:tr>
              <a:tr h="401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relative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relate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3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Porter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dirty="0"/>
              <a:t>Stemming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/>
              <a:t>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Step 1</a:t>
            </a:r>
            <a:r>
              <a:rPr lang="zh-TW" altLang="en-US" dirty="0"/>
              <a:t>：將字尾有母音的</a:t>
            </a:r>
            <a:r>
              <a:rPr lang="en-US" altLang="zh-TW" dirty="0" err="1"/>
              <a:t>es</a:t>
            </a:r>
            <a:r>
              <a:rPr lang="zh-TW" altLang="en-US" dirty="0"/>
              <a:t>、</a:t>
            </a:r>
            <a:r>
              <a:rPr lang="en-US" altLang="zh-TW" dirty="0"/>
              <a:t>e</a:t>
            </a:r>
            <a:r>
              <a:rPr lang="zh-TW" altLang="en-US" dirty="0"/>
              <a:t>、</a:t>
            </a:r>
            <a:r>
              <a:rPr lang="en-US" altLang="zh-TW" dirty="0" err="1"/>
              <a:t>ed</a:t>
            </a:r>
            <a:r>
              <a:rPr lang="zh-TW" altLang="en-US" dirty="0"/>
              <a:t>、</a:t>
            </a:r>
            <a:r>
              <a:rPr lang="en-US" altLang="zh-TW" dirty="0"/>
              <a:t>y</a:t>
            </a:r>
            <a:r>
              <a:rPr lang="zh-TW" altLang="en-US" dirty="0"/>
              <a:t>替換掉</a:t>
            </a:r>
          </a:p>
          <a:p>
            <a:r>
              <a:rPr lang="en-US" altLang="zh-TW" dirty="0" smtClean="0"/>
              <a:t>	</a:t>
            </a: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如</a:t>
            </a:r>
            <a:r>
              <a:rPr lang="zh-TW" altLang="en-US" dirty="0"/>
              <a:t>： </a:t>
            </a:r>
            <a:r>
              <a:rPr lang="en-US" altLang="zh-TW" dirty="0"/>
              <a:t>searched →search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Step 2</a:t>
            </a:r>
            <a:r>
              <a:rPr lang="zh-TW" altLang="en-US" dirty="0"/>
              <a:t>：將字尾為</a:t>
            </a:r>
            <a:r>
              <a:rPr lang="en-US" altLang="zh-TW" dirty="0" err="1"/>
              <a:t>tional</a:t>
            </a:r>
            <a:r>
              <a:rPr lang="zh-TW" altLang="en-US" dirty="0"/>
              <a:t>、</a:t>
            </a:r>
            <a:r>
              <a:rPr lang="en-US" altLang="zh-TW" dirty="0" err="1"/>
              <a:t>fulness</a:t>
            </a:r>
            <a:r>
              <a:rPr lang="zh-TW" altLang="en-US" dirty="0"/>
              <a:t>、</a:t>
            </a:r>
            <a:r>
              <a:rPr lang="en-US" altLang="zh-TW" dirty="0" err="1"/>
              <a:t>iveness</a:t>
            </a:r>
            <a:r>
              <a:rPr lang="zh-TW" altLang="en-US" dirty="0"/>
              <a:t>等，替換成</a:t>
            </a:r>
            <a:r>
              <a:rPr lang="en-US" altLang="zh-TW" dirty="0" err="1"/>
              <a:t>tion</a:t>
            </a:r>
            <a:r>
              <a:rPr lang="zh-TW" altLang="en-US" dirty="0"/>
              <a:t>、	    </a:t>
            </a:r>
            <a:r>
              <a:rPr lang="en-US" altLang="zh-TW" dirty="0" smtClean="0"/>
              <a:t>	      </a:t>
            </a:r>
            <a:r>
              <a:rPr lang="en-US" altLang="zh-TW" dirty="0" err="1" smtClean="0"/>
              <a:t>ful</a:t>
            </a:r>
            <a:r>
              <a:rPr lang="zh-TW" altLang="en-US" dirty="0"/>
              <a:t>、</a:t>
            </a:r>
            <a:r>
              <a:rPr lang="en-US" altLang="zh-TW" dirty="0" err="1"/>
              <a:t>ive</a:t>
            </a:r>
            <a:r>
              <a:rPr lang="zh-TW" altLang="en-US" dirty="0"/>
              <a:t>等等</a:t>
            </a:r>
          </a:p>
          <a:p>
            <a:r>
              <a:rPr lang="en-US" altLang="zh-TW" dirty="0" smtClean="0"/>
              <a:t>	      </a:t>
            </a:r>
            <a:r>
              <a:rPr lang="zh-TW" altLang="en-US" dirty="0" smtClean="0"/>
              <a:t>如</a:t>
            </a:r>
            <a:r>
              <a:rPr lang="zh-TW" altLang="en-US" dirty="0"/>
              <a:t>：</a:t>
            </a:r>
            <a:r>
              <a:rPr lang="en-US" altLang="zh-TW" dirty="0"/>
              <a:t>traditional →tradition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Step 3</a:t>
            </a:r>
            <a:r>
              <a:rPr lang="zh-TW" altLang="en-US" dirty="0"/>
              <a:t>：將字尾為</a:t>
            </a:r>
            <a:r>
              <a:rPr lang="en-US" altLang="zh-TW" dirty="0" err="1"/>
              <a:t>icate</a:t>
            </a:r>
            <a:r>
              <a:rPr lang="zh-TW" altLang="en-US" dirty="0"/>
              <a:t>、</a:t>
            </a:r>
            <a:r>
              <a:rPr lang="en-US" altLang="zh-TW" dirty="0" err="1"/>
              <a:t>iveness</a:t>
            </a:r>
            <a:r>
              <a:rPr lang="zh-TW" altLang="en-US" dirty="0"/>
              <a:t>、</a:t>
            </a:r>
            <a:r>
              <a:rPr lang="en-US" altLang="zh-TW" dirty="0" err="1"/>
              <a:t>alize</a:t>
            </a:r>
            <a:r>
              <a:rPr lang="zh-TW" altLang="en-US" dirty="0"/>
              <a:t>等，替換成</a:t>
            </a:r>
            <a:r>
              <a:rPr lang="en-US" altLang="zh-TW" dirty="0" err="1"/>
              <a:t>ic</a:t>
            </a:r>
            <a:r>
              <a:rPr lang="zh-TW" altLang="en-US" dirty="0"/>
              <a:t>、</a:t>
            </a:r>
            <a:r>
              <a:rPr lang="en-US" altLang="zh-TW" dirty="0" err="1"/>
              <a:t>ive</a:t>
            </a:r>
            <a:r>
              <a:rPr lang="zh-TW" altLang="en-US" dirty="0"/>
              <a:t>、</a:t>
            </a:r>
            <a:r>
              <a:rPr lang="en-US" altLang="zh-TW" dirty="0"/>
              <a:t>al	    </a:t>
            </a:r>
            <a:r>
              <a:rPr lang="en-US" altLang="zh-TW" dirty="0" smtClean="0"/>
              <a:t>         </a:t>
            </a:r>
          </a:p>
          <a:p>
            <a:r>
              <a:rPr lang="en-US" altLang="zh-TW" dirty="0" smtClean="0"/>
              <a:t>                    </a:t>
            </a:r>
            <a:r>
              <a:rPr lang="zh-TW" altLang="en-US" dirty="0" smtClean="0"/>
              <a:t>等等</a:t>
            </a:r>
            <a:endParaRPr lang="zh-TW" altLang="en-US" dirty="0"/>
          </a:p>
          <a:p>
            <a:r>
              <a:rPr lang="zh-TW" altLang="en-US" dirty="0"/>
              <a:t>	</a:t>
            </a:r>
            <a:r>
              <a:rPr lang="zh-TW" altLang="en-US" dirty="0" smtClean="0"/>
              <a:t>      如</a:t>
            </a:r>
            <a:r>
              <a:rPr lang="zh-TW" altLang="en-US" dirty="0"/>
              <a:t>：</a:t>
            </a:r>
            <a:r>
              <a:rPr lang="en-US" altLang="zh-TW" sz="1800" dirty="0"/>
              <a:t>specializes </a:t>
            </a:r>
            <a:r>
              <a:rPr lang="en-US" altLang="zh-TW" dirty="0"/>
              <a:t>→</a:t>
            </a:r>
            <a:r>
              <a:rPr lang="en-US" altLang="zh-TW" sz="1800" dirty="0"/>
              <a:t> special</a:t>
            </a:r>
            <a:endParaRPr lang="en-US" altLang="zh-TW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Step 4</a:t>
            </a:r>
            <a:r>
              <a:rPr lang="zh-TW" altLang="en-US" dirty="0"/>
              <a:t>：刪除剩餘的標準字尾，例如</a:t>
            </a:r>
            <a:r>
              <a:rPr lang="en-US" altLang="zh-TW" dirty="0"/>
              <a:t>al</a:t>
            </a:r>
            <a:r>
              <a:rPr lang="zh-TW" altLang="en-US" dirty="0"/>
              <a:t>、</a:t>
            </a:r>
            <a:r>
              <a:rPr lang="en-US" altLang="zh-TW" dirty="0" err="1"/>
              <a:t>ance</a:t>
            </a:r>
            <a:r>
              <a:rPr lang="zh-TW" altLang="en-US" dirty="0"/>
              <a:t>、</a:t>
            </a:r>
            <a:r>
              <a:rPr lang="en-US" altLang="zh-TW" dirty="0" err="1"/>
              <a:t>er</a:t>
            </a:r>
            <a:r>
              <a:rPr lang="zh-TW" altLang="en-US" dirty="0"/>
              <a:t>、</a:t>
            </a:r>
            <a:r>
              <a:rPr lang="en-US" altLang="zh-TW" dirty="0" err="1"/>
              <a:t>ic</a:t>
            </a:r>
            <a:r>
              <a:rPr lang="zh-TW" altLang="en-US" dirty="0"/>
              <a:t>等等</a:t>
            </a:r>
          </a:p>
          <a:p>
            <a:r>
              <a:rPr lang="zh-TW" altLang="en-US" dirty="0" smtClean="0"/>
              <a:t>                    如</a:t>
            </a:r>
            <a:r>
              <a:rPr lang="zh-TW" altLang="en-US" dirty="0"/>
              <a:t>：</a:t>
            </a:r>
            <a:r>
              <a:rPr lang="en-US" altLang="zh-TW" sz="1800" dirty="0"/>
              <a:t>magical </a:t>
            </a:r>
            <a:r>
              <a:rPr lang="en-US" altLang="zh-TW" dirty="0"/>
              <a:t>→</a:t>
            </a:r>
            <a:r>
              <a:rPr lang="en-US" altLang="zh-TW" sz="1800" dirty="0"/>
              <a:t> magic</a:t>
            </a:r>
            <a:endParaRPr lang="en-US" altLang="zh-TW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Step 5</a:t>
            </a:r>
            <a:r>
              <a:rPr lang="zh-TW" altLang="en-US" dirty="0"/>
              <a:t>：去除字尾沒有母音的</a:t>
            </a:r>
            <a:r>
              <a:rPr lang="en-US" altLang="zh-TW" dirty="0"/>
              <a:t>e</a:t>
            </a:r>
          </a:p>
          <a:p>
            <a:r>
              <a:rPr lang="en-US" altLang="zh-TW" dirty="0" smtClean="0"/>
              <a:t>                    </a:t>
            </a:r>
            <a:r>
              <a:rPr lang="zh-TW" altLang="en-US" dirty="0" smtClean="0"/>
              <a:t>如</a:t>
            </a:r>
            <a:r>
              <a:rPr lang="zh-TW" altLang="en-US" dirty="0"/>
              <a:t>：</a:t>
            </a:r>
            <a:r>
              <a:rPr lang="en-US" altLang="zh-TW" sz="1800" dirty="0"/>
              <a:t>because </a:t>
            </a:r>
            <a:r>
              <a:rPr lang="en-US" altLang="zh-TW" dirty="0"/>
              <a:t>→</a:t>
            </a:r>
            <a:r>
              <a:rPr lang="en-US" altLang="zh-TW" sz="1800" dirty="0"/>
              <a:t> </a:t>
            </a:r>
            <a:r>
              <a:rPr lang="en-US" altLang="zh-TW" sz="1800" dirty="0" err="1"/>
              <a:t>becaus</a:t>
            </a:r>
            <a:endParaRPr lang="en-US" altLang="zh-TW" sz="1800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6" name="圖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58" y="5226315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b="0" dirty="0"/>
              <a:t>The social tagging systems provide Internet users new </a:t>
            </a:r>
            <a:r>
              <a:rPr lang="en-US" altLang="zh-TW" b="0" dirty="0" smtClean="0"/>
              <a:t>options to organize</a:t>
            </a:r>
            <a:r>
              <a:rPr lang="en-US" altLang="zh-TW" b="0" dirty="0"/>
              <a:t>, categorize, search and explorer </a:t>
            </a:r>
            <a:r>
              <a:rPr lang="en-US" altLang="zh-TW" b="0" dirty="0" smtClean="0"/>
              <a:t>resources.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b="0" dirty="0" smtClean="0"/>
              <a:t>Tagging </a:t>
            </a:r>
            <a:r>
              <a:rPr lang="en-US" altLang="zh-TW" b="0" dirty="0"/>
              <a:t>systems do </a:t>
            </a:r>
            <a:r>
              <a:rPr lang="en-US" altLang="zh-TW" b="0" dirty="0" smtClean="0"/>
              <a:t>not have </a:t>
            </a:r>
            <a:r>
              <a:rPr lang="en-US" altLang="zh-TW" b="0" dirty="0"/>
              <a:t>an agreed structure of tags or detailed taxonomy</a:t>
            </a:r>
            <a:r>
              <a:rPr lang="en-US" altLang="zh-TW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TW" b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6" name="Picture 6" descr="http://farm1.static.flickr.com/156/400926090_20c1e61f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33504"/>
            <a:ext cx="2088232" cy="1470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bliqueTop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extBox 7"/>
          <p:cNvSpPr txBox="1"/>
          <p:nvPr/>
        </p:nvSpPr>
        <p:spPr>
          <a:xfrm>
            <a:off x="5580112" y="576926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</a:t>
            </a:r>
            <a:r>
              <a:rPr lang="en-US" dirty="0" err="1" smtClean="0"/>
              <a:t>York,</a:t>
            </a:r>
            <a:r>
              <a:rPr lang="en-US" altLang="zh-TW" dirty="0" err="1" smtClean="0"/>
              <a:t>USA</a:t>
            </a:r>
            <a:endParaRPr lang="en-US" dirty="0"/>
          </a:p>
          <a:p>
            <a:r>
              <a:rPr lang="en-US" dirty="0" smtClean="0"/>
              <a:t>Liberty Statue, landmark</a:t>
            </a:r>
            <a:endParaRPr lang="en-US" dirty="0"/>
          </a:p>
        </p:txBody>
      </p:sp>
      <p:sp>
        <p:nvSpPr>
          <p:cNvPr id="19" name="TextBox 9"/>
          <p:cNvSpPr txBox="1"/>
          <p:nvPr/>
        </p:nvSpPr>
        <p:spPr>
          <a:xfrm>
            <a:off x="3203848" y="57692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cat, play, cat tale, guitar</a:t>
            </a:r>
            <a:endParaRPr lang="en-US" dirty="0"/>
          </a:p>
        </p:txBody>
      </p:sp>
      <p:sp>
        <p:nvSpPr>
          <p:cNvPr id="20" name="TextBox 10"/>
          <p:cNvSpPr txBox="1"/>
          <p:nvPr/>
        </p:nvSpPr>
        <p:spPr>
          <a:xfrm>
            <a:off x="611560" y="57692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莫那魯道</a:t>
            </a:r>
            <a:r>
              <a:rPr lang="en-US" dirty="0" smtClean="0"/>
              <a:t>,</a:t>
            </a:r>
          </a:p>
          <a:p>
            <a:r>
              <a:rPr lang="zh-TW" altLang="en-US" dirty="0" smtClean="0"/>
              <a:t>賽德克</a:t>
            </a:r>
            <a:r>
              <a:rPr lang="zh-TW" altLang="en-US" dirty="0"/>
              <a:t>．巴</a:t>
            </a:r>
            <a:r>
              <a:rPr lang="zh-TW" altLang="en-US" dirty="0" smtClean="0"/>
              <a:t>萊</a:t>
            </a:r>
            <a:r>
              <a:rPr lang="en-US" altLang="zh-TW" dirty="0" smtClean="0"/>
              <a:t>,</a:t>
            </a:r>
            <a:r>
              <a:rPr lang="zh-TW" altLang="en-US" dirty="0" smtClean="0"/>
              <a:t>霧社</a:t>
            </a:r>
            <a:endParaRPr lang="en-US" dirty="0"/>
          </a:p>
        </p:txBody>
      </p:sp>
      <p:cxnSp>
        <p:nvCxnSpPr>
          <p:cNvPr id="21" name="Straight Connector 21"/>
          <p:cNvCxnSpPr/>
          <p:nvPr/>
        </p:nvCxnSpPr>
        <p:spPr>
          <a:xfrm>
            <a:off x="611560" y="5697252"/>
            <a:ext cx="705678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3"/>
          <p:cNvCxnSpPr/>
          <p:nvPr/>
        </p:nvCxnSpPr>
        <p:spPr>
          <a:xfrm>
            <a:off x="539552" y="6633356"/>
            <a:ext cx="712879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5"/>
          <p:cNvCxnSpPr/>
          <p:nvPr/>
        </p:nvCxnSpPr>
        <p:spPr>
          <a:xfrm rot="5400000">
            <a:off x="2375756" y="6165304"/>
            <a:ext cx="9361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7"/>
          <p:cNvCxnSpPr/>
          <p:nvPr/>
        </p:nvCxnSpPr>
        <p:spPr>
          <a:xfrm rot="5400000">
            <a:off x="4968044" y="6165304"/>
            <a:ext cx="9361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iks\Pictures\賽德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8" y="3573016"/>
            <a:ext cx="2475160" cy="1643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40" y="2996952"/>
            <a:ext cx="1717767" cy="2543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72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b="0" dirty="0" smtClean="0"/>
              <a:t>Advantages:</a:t>
            </a:r>
          </a:p>
          <a:p>
            <a:pPr marL="800100" lvl="1" indent="-342900"/>
            <a:r>
              <a:rPr lang="en-US" altLang="zh-TW" b="0" dirty="0" smtClean="0"/>
              <a:t>The </a:t>
            </a:r>
            <a:r>
              <a:rPr lang="en-US" altLang="zh-TW" b="0" dirty="0"/>
              <a:t>overall costs for users of these tagging systems in terms of time, effort and cognition are </a:t>
            </a:r>
            <a:r>
              <a:rPr lang="en-US" altLang="zh-TW" b="1" dirty="0"/>
              <a:t>far lower </a:t>
            </a:r>
            <a:r>
              <a:rPr lang="en-US" altLang="zh-TW" b="0" dirty="0"/>
              <a:t>than the costs of systems that rely on complex hierarchal classification and categorization schemes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b="0" dirty="0"/>
              <a:t>Drawbacks:</a:t>
            </a:r>
          </a:p>
          <a:p>
            <a:pPr marL="800100" lvl="1" indent="-342900"/>
            <a:r>
              <a:rPr lang="en-US" altLang="zh-TW" dirty="0"/>
              <a:t>Tags can be </a:t>
            </a:r>
            <a:r>
              <a:rPr lang="en-US" altLang="zh-TW" b="1" dirty="0"/>
              <a:t>redundant </a:t>
            </a:r>
            <a:r>
              <a:rPr lang="en-US" altLang="zh-TW" dirty="0"/>
              <a:t>or </a:t>
            </a:r>
            <a:r>
              <a:rPr lang="en-US" altLang="zh-TW" b="1" dirty="0"/>
              <a:t>ambiguous</a:t>
            </a:r>
            <a:r>
              <a:rPr lang="en-US" altLang="zh-TW" dirty="0"/>
              <a:t> due to their open nature, which will greatly limit the performance.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71600"/>
          </a:xfrm>
        </p:spPr>
        <p:txBody>
          <a:bodyPr>
            <a:normAutofit/>
          </a:bodyPr>
          <a:lstStyle/>
          <a:p>
            <a:r>
              <a:rPr lang="en-US" altLang="zh-TW" dirty="0"/>
              <a:t>Tag similarity </a:t>
            </a:r>
            <a:r>
              <a:rPr lang="en-US" altLang="zh-TW" dirty="0" smtClean="0"/>
              <a:t>measures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Tag relations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Current Measures</a:t>
            </a:r>
          </a:p>
          <a:p>
            <a:pPr marL="800100" lvl="1" indent="-342900"/>
            <a:r>
              <a:rPr lang="en-US" altLang="zh-TW" sz="2400" dirty="0"/>
              <a:t>TCSM (Tag Co-occurrence Similarity Measure)</a:t>
            </a:r>
          </a:p>
          <a:p>
            <a:pPr marL="800100" lvl="1" indent="-342900"/>
            <a:r>
              <a:rPr lang="en-US" altLang="zh-TW" sz="2400" dirty="0"/>
              <a:t>UCSM (User Count Similarity Measure)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Propose method</a:t>
            </a:r>
          </a:p>
          <a:p>
            <a:pPr marL="800100" lvl="1" indent="-342900"/>
            <a:r>
              <a:rPr lang="en-US" altLang="zh-TW" sz="2400" dirty="0" smtClean="0"/>
              <a:t>RFSM (Reliability </a:t>
            </a:r>
            <a:r>
              <a:rPr lang="en-US" altLang="zh-TW" sz="2400" dirty="0"/>
              <a:t>Factor Similarity </a:t>
            </a:r>
            <a:r>
              <a:rPr lang="en-US" altLang="zh-TW" sz="2400" dirty="0" smtClean="0"/>
              <a:t>Measure)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 smtClean="0"/>
          </a:p>
          <a:p>
            <a:pPr marL="800100" lvl="1" indent="-342900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5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Tag </a:t>
            </a:r>
            <a:r>
              <a:rPr lang="en-US" altLang="zh-TW" dirty="0" smtClean="0"/>
              <a:t>relations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b="0" dirty="0"/>
              <a:t>Based on </a:t>
            </a:r>
            <a:r>
              <a:rPr lang="en-US" altLang="zh-TW" b="0" dirty="0" smtClean="0"/>
              <a:t>the </a:t>
            </a:r>
            <a:r>
              <a:rPr lang="en-US" altLang="zh-TW" b="0" dirty="0"/>
              <a:t>analysis of </a:t>
            </a:r>
            <a:r>
              <a:rPr lang="en-US" altLang="zh-TW" b="0" dirty="0" smtClean="0"/>
              <a:t>Flickr’s data </a:t>
            </a:r>
            <a:r>
              <a:rPr lang="en-US" altLang="zh-TW" b="0" dirty="0"/>
              <a:t>set, we recognize four types of useful tag relations</a:t>
            </a:r>
            <a:r>
              <a:rPr lang="en-US" altLang="zh-TW" b="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b="1" dirty="0"/>
              <a:t>Parent-Child </a:t>
            </a:r>
            <a:r>
              <a:rPr lang="en-US" altLang="zh-TW" b="1" dirty="0" smtClean="0"/>
              <a:t>Relations (“ has a ”)</a:t>
            </a:r>
            <a:endParaRPr lang="en-US" altLang="zh-TW" dirty="0"/>
          </a:p>
          <a:p>
            <a:pPr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Parents </a:t>
            </a:r>
            <a:r>
              <a:rPr lang="en-US" altLang="zh-TW" dirty="0"/>
              <a:t>of a child can </a:t>
            </a:r>
            <a:r>
              <a:rPr lang="en-US" altLang="zh-TW" dirty="0" smtClean="0"/>
              <a:t>be used </a:t>
            </a:r>
            <a:r>
              <a:rPr lang="en-US" altLang="zh-TW" dirty="0"/>
              <a:t>to construct context of that </a:t>
            </a:r>
            <a:r>
              <a:rPr lang="en-US" altLang="zh-TW" dirty="0" smtClean="0"/>
              <a:t>	child </a:t>
            </a:r>
            <a:r>
              <a:rPr lang="en-US" altLang="zh-TW" dirty="0"/>
              <a:t>which can </a:t>
            </a:r>
            <a:r>
              <a:rPr lang="en-US" altLang="zh-TW" dirty="0" smtClean="0"/>
              <a:t>greatly enhance user’s </a:t>
            </a:r>
            <a:r>
              <a:rPr lang="en-US" altLang="zh-TW" dirty="0"/>
              <a:t>understanding</a:t>
            </a:r>
            <a:r>
              <a:rPr lang="en-US" altLang="zh-TW" dirty="0" smtClean="0"/>
              <a:t>.</a:t>
            </a:r>
          </a:p>
          <a:p>
            <a:pPr lvl="1" indent="0">
              <a:buNone/>
            </a:pPr>
            <a:r>
              <a:rPr lang="en-US" altLang="zh-TW" dirty="0"/>
              <a:t>	</a:t>
            </a:r>
            <a:r>
              <a:rPr lang="en-US" altLang="zh-TW" dirty="0" err="1" smtClean="0"/>
              <a:t>ex:Sydney</a:t>
            </a:r>
            <a:r>
              <a:rPr lang="en-US" altLang="zh-TW" dirty="0" smtClean="0"/>
              <a:t> </a:t>
            </a:r>
            <a:r>
              <a:rPr lang="en-US" altLang="zh-TW" dirty="0"/>
              <a:t>– </a:t>
            </a:r>
            <a:r>
              <a:rPr lang="en-US" altLang="zh-TW" dirty="0" err="1"/>
              <a:t>Harbour</a:t>
            </a:r>
            <a:r>
              <a:rPr lang="en-US" altLang="zh-TW" dirty="0"/>
              <a:t> Bridge and Japan - Tokyo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altLang="zh-TW" b="1" dirty="0" err="1" smtClean="0"/>
              <a:t>Hypernym</a:t>
            </a:r>
            <a:r>
              <a:rPr lang="en-US" altLang="zh-TW" b="1" dirty="0" smtClean="0"/>
              <a:t>-Hyponym Relations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(“ is a ”)</a:t>
            </a:r>
          </a:p>
          <a:p>
            <a:pPr lvl="1" indent="0">
              <a:buNone/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ex:dog</a:t>
            </a:r>
            <a:r>
              <a:rPr lang="en-US" altLang="zh-TW" dirty="0" smtClean="0"/>
              <a:t> </a:t>
            </a:r>
            <a:r>
              <a:rPr lang="en-US" altLang="zh-TW" dirty="0"/>
              <a:t>- Labrador and furniture - desk. </a:t>
            </a:r>
          </a:p>
          <a:p>
            <a:pPr lvl="1" indent="0">
              <a:buNone/>
            </a:pPr>
            <a:endParaRPr lang="en-US" altLang="zh-TW" dirty="0" smtClean="0"/>
          </a:p>
          <a:p>
            <a:pPr marL="800100" lvl="1" indent="-342900">
              <a:buFont typeface="Wingdings" pitchFamily="2" charset="2"/>
              <a:buChar char="u"/>
            </a:pPr>
            <a:r>
              <a:rPr lang="en-US" altLang="zh-TW" dirty="0" smtClean="0"/>
              <a:t>Both </a:t>
            </a:r>
            <a:r>
              <a:rPr lang="en-US" altLang="zh-TW" dirty="0"/>
              <a:t>types of </a:t>
            </a:r>
            <a:r>
              <a:rPr lang="en-US" altLang="zh-TW" dirty="0" smtClean="0"/>
              <a:t>relations </a:t>
            </a:r>
            <a:r>
              <a:rPr lang="en-US" altLang="zh-TW" dirty="0"/>
              <a:t>are very </a:t>
            </a:r>
            <a:r>
              <a:rPr lang="en-US" altLang="zh-TW" dirty="0" smtClean="0"/>
              <a:t>useful in </a:t>
            </a:r>
            <a:r>
              <a:rPr lang="en-US" altLang="zh-TW" dirty="0"/>
              <a:t>solving basic </a:t>
            </a:r>
            <a:r>
              <a:rPr lang="en-US" altLang="zh-TW" dirty="0" smtClean="0"/>
              <a:t>level </a:t>
            </a:r>
            <a:r>
              <a:rPr lang="en-US" altLang="zh-TW" dirty="0"/>
              <a:t>variation </a:t>
            </a:r>
            <a:r>
              <a:rPr lang="en-US" altLang="zh-TW" dirty="0" smtClean="0"/>
              <a:t>semantic </a:t>
            </a:r>
            <a:r>
              <a:rPr lang="en-US" altLang="zh-TW" dirty="0"/>
              <a:t>difficulty </a:t>
            </a:r>
            <a:r>
              <a:rPr lang="en-US" altLang="zh-TW" dirty="0" smtClean="0"/>
              <a:t>when the </a:t>
            </a:r>
            <a:r>
              <a:rPr lang="en-US" altLang="zh-TW" dirty="0"/>
              <a:t>tags involved </a:t>
            </a:r>
            <a:r>
              <a:rPr lang="en-US" altLang="zh-TW" dirty="0" smtClean="0"/>
              <a:t>in </a:t>
            </a:r>
            <a:r>
              <a:rPr lang="en-US" altLang="zh-TW" dirty="0"/>
              <a:t>these </a:t>
            </a:r>
            <a:r>
              <a:rPr lang="en-US" altLang="zh-TW" dirty="0" smtClean="0"/>
              <a:t>relations </a:t>
            </a:r>
            <a:r>
              <a:rPr lang="en-US" altLang="zh-TW" dirty="0"/>
              <a:t>are both of </a:t>
            </a:r>
            <a:r>
              <a:rPr lang="en-US" altLang="zh-TW" dirty="0" smtClean="0"/>
              <a:t>“ topic ” or “ location ” </a:t>
            </a:r>
            <a:r>
              <a:rPr lang="en-US" altLang="zh-TW" dirty="0"/>
              <a:t>type</a:t>
            </a:r>
            <a:r>
              <a:rPr lang="en-US" altLang="zh-TW" dirty="0" smtClean="0"/>
              <a:t>.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1" indent="0">
              <a:buNone/>
            </a:pPr>
            <a:r>
              <a:rPr lang="en-US" altLang="zh-TW" dirty="0" smtClean="0"/>
              <a:t>	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23928" y="116632"/>
            <a:ext cx="4968552" cy="541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>
                <a:solidFill>
                  <a:schemeClr val="tx1"/>
                </a:solidFill>
              </a:rPr>
              <a:t>Tag similarity </a:t>
            </a:r>
            <a:r>
              <a:rPr lang="en-US" altLang="zh-TW" sz="2000" dirty="0" smtClean="0">
                <a:solidFill>
                  <a:schemeClr val="tx1"/>
                </a:solidFill>
              </a:rPr>
              <a:t>measures cont.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Tag relations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altLang="zh-TW" b="1" dirty="0"/>
              <a:t>Token-Phrase </a:t>
            </a:r>
            <a:r>
              <a:rPr lang="en-US" altLang="zh-TW" b="1" dirty="0" smtClean="0"/>
              <a:t>Relations</a:t>
            </a:r>
            <a:endParaRPr lang="en-US" altLang="zh-TW" dirty="0" smtClean="0"/>
          </a:p>
          <a:p>
            <a:pPr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Some </a:t>
            </a:r>
            <a:r>
              <a:rPr lang="en-US" altLang="zh-TW" dirty="0"/>
              <a:t>phrases entered </a:t>
            </a:r>
            <a:r>
              <a:rPr lang="en-US" altLang="zh-TW" dirty="0" smtClean="0"/>
              <a:t>by users </a:t>
            </a:r>
            <a:r>
              <a:rPr lang="en-US" altLang="zh-TW" dirty="0"/>
              <a:t>for tagging purpose are </a:t>
            </a:r>
            <a:r>
              <a:rPr lang="en-US" altLang="zh-TW" dirty="0" smtClean="0"/>
              <a:t>	wrongly </a:t>
            </a:r>
            <a:r>
              <a:rPr lang="en-US" altLang="zh-TW" dirty="0"/>
              <a:t>broken down </a:t>
            </a:r>
            <a:r>
              <a:rPr lang="en-US" altLang="zh-TW" dirty="0" smtClean="0"/>
              <a:t>into separate </a:t>
            </a:r>
            <a:r>
              <a:rPr lang="en-US" altLang="zh-TW" dirty="0"/>
              <a:t>tokens by the system, </a:t>
            </a:r>
            <a:r>
              <a:rPr lang="en-US" altLang="zh-TW" dirty="0" smtClean="0"/>
              <a:t>	which </a:t>
            </a:r>
            <a:r>
              <a:rPr lang="en-US" altLang="zh-TW" dirty="0"/>
              <a:t>in turn </a:t>
            </a:r>
            <a:r>
              <a:rPr lang="en-US" altLang="zh-TW" dirty="0" smtClean="0"/>
              <a:t>become individual </a:t>
            </a:r>
            <a:r>
              <a:rPr lang="en-US" altLang="zh-TW" dirty="0"/>
              <a:t>tags. </a:t>
            </a:r>
          </a:p>
          <a:p>
            <a:pPr lvl="1" indent="0">
              <a:buNone/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ex:new</a:t>
            </a:r>
            <a:r>
              <a:rPr lang="en-US" altLang="zh-TW" dirty="0" smtClean="0"/>
              <a:t> - </a:t>
            </a:r>
            <a:r>
              <a:rPr lang="en-US" altLang="zh-TW" dirty="0" err="1"/>
              <a:t>york</a:t>
            </a:r>
            <a:r>
              <a:rPr lang="en-US" altLang="zh-TW" dirty="0"/>
              <a:t> </a:t>
            </a:r>
            <a:r>
              <a:rPr lang="en-US" altLang="zh-TW" dirty="0" smtClean="0"/>
              <a:t>and san </a:t>
            </a:r>
            <a:r>
              <a:rPr lang="en-US" altLang="zh-TW" dirty="0"/>
              <a:t>- </a:t>
            </a:r>
            <a:r>
              <a:rPr lang="en-US" altLang="zh-TW" dirty="0" err="1"/>
              <a:t>francisco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pPr marL="1485900" lvl="2" indent="-342900">
              <a:buFont typeface="Wingdings" pitchFamily="2" charset="2"/>
              <a:buChar char="u"/>
            </a:pPr>
            <a:r>
              <a:rPr lang="en-US" altLang="zh-TW" dirty="0" smtClean="0"/>
              <a:t>Capturing these relations </a:t>
            </a:r>
            <a:r>
              <a:rPr lang="en-US" altLang="zh-TW" dirty="0"/>
              <a:t>can help us </a:t>
            </a:r>
            <a:r>
              <a:rPr lang="en-US" altLang="zh-TW" dirty="0" smtClean="0"/>
              <a:t>reconstruct </a:t>
            </a:r>
            <a:r>
              <a:rPr lang="en-US" altLang="zh-TW" dirty="0"/>
              <a:t>users’ </a:t>
            </a:r>
            <a:r>
              <a:rPr lang="en-US" altLang="zh-TW" dirty="0" smtClean="0"/>
              <a:t>original intentions</a:t>
            </a:r>
            <a:r>
              <a:rPr lang="en-US" altLang="zh-TW" dirty="0"/>
              <a:t>.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altLang="zh-TW" b="1" dirty="0" smtClean="0"/>
              <a:t>Synonym Relations</a:t>
            </a:r>
          </a:p>
          <a:p>
            <a:pPr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In </a:t>
            </a:r>
            <a:r>
              <a:rPr lang="en-US" altLang="zh-TW" dirty="0"/>
              <a:t>a broad </a:t>
            </a:r>
            <a:r>
              <a:rPr lang="en-US" altLang="zh-TW" dirty="0" err="1"/>
              <a:t>sence</a:t>
            </a:r>
            <a:r>
              <a:rPr lang="en-US" altLang="zh-TW" dirty="0"/>
              <a:t>, </a:t>
            </a:r>
            <a:r>
              <a:rPr lang="en-US" altLang="zh-TW" dirty="0" smtClean="0"/>
              <a:t>abbreviations, singular-plural </a:t>
            </a:r>
            <a:r>
              <a:rPr lang="en-US" altLang="zh-TW" dirty="0"/>
              <a:t>forms and </a:t>
            </a:r>
            <a:r>
              <a:rPr lang="en-US" altLang="zh-TW" dirty="0" smtClean="0"/>
              <a:t>	language </a:t>
            </a:r>
            <a:r>
              <a:rPr lang="en-US" altLang="zh-TW" dirty="0"/>
              <a:t>variations are </a:t>
            </a:r>
            <a:r>
              <a:rPr lang="en-US" altLang="zh-TW" dirty="0" smtClean="0"/>
              <a:t>also included </a:t>
            </a:r>
            <a:r>
              <a:rPr lang="en-US" altLang="zh-TW" dirty="0"/>
              <a:t>in this type. </a:t>
            </a:r>
            <a:endParaRPr lang="en-US" altLang="zh-TW" dirty="0" smtClean="0"/>
          </a:p>
          <a:p>
            <a:pPr lvl="1" indent="0">
              <a:buNone/>
            </a:pPr>
            <a:r>
              <a:rPr lang="en-US" altLang="zh-TW" dirty="0"/>
              <a:t>	</a:t>
            </a:r>
            <a:r>
              <a:rPr lang="en-US" altLang="zh-TW" dirty="0" err="1" smtClean="0"/>
              <a:t>ex:manzana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dirty="0" smtClean="0"/>
              <a:t>apple may </a:t>
            </a:r>
            <a:r>
              <a:rPr lang="en-US" altLang="zh-TW" dirty="0"/>
              <a:t>form a </a:t>
            </a:r>
            <a:r>
              <a:rPr lang="en-US" altLang="zh-TW" dirty="0" err="1"/>
              <a:t>sysnonym</a:t>
            </a:r>
            <a:r>
              <a:rPr lang="en-US" altLang="zh-TW" dirty="0"/>
              <a:t> relation </a:t>
            </a:r>
            <a:r>
              <a:rPr lang="en-US" altLang="zh-TW" dirty="0" smtClean="0"/>
              <a:t>as 	</a:t>
            </a:r>
            <a:r>
              <a:rPr lang="en-US" altLang="zh-TW" dirty="0" err="1" smtClean="0"/>
              <a:t>manzana</a:t>
            </a:r>
            <a:r>
              <a:rPr lang="en-US" altLang="zh-TW" dirty="0" smtClean="0"/>
              <a:t> </a:t>
            </a:r>
            <a:r>
              <a:rPr lang="en-US" altLang="zh-TW" dirty="0"/>
              <a:t>is a </a:t>
            </a:r>
            <a:r>
              <a:rPr lang="en-US" altLang="zh-TW" dirty="0" smtClean="0"/>
              <a:t>Spanish word </a:t>
            </a:r>
            <a:r>
              <a:rPr lang="en-US" altLang="zh-TW" dirty="0"/>
              <a:t>meaning apple on the web.</a:t>
            </a:r>
            <a:r>
              <a:rPr lang="en-US" altLang="zh-TW" dirty="0" smtClean="0"/>
              <a:t>	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923928" y="116632"/>
            <a:ext cx="4968552" cy="541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>
                <a:solidFill>
                  <a:schemeClr val="tx1"/>
                </a:solidFill>
              </a:rPr>
              <a:t>Tag similarity </a:t>
            </a:r>
            <a:r>
              <a:rPr lang="en-US" altLang="zh-TW" sz="2000" dirty="0" smtClean="0">
                <a:solidFill>
                  <a:schemeClr val="tx1"/>
                </a:solidFill>
              </a:rPr>
              <a:t>measures cont.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5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Current Measures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spcAft>
                    <a:spcPts val="600"/>
                  </a:spcAft>
                  <a:buClrTx/>
                </a:pPr>
                <a:r>
                  <a:rPr lang="en-US" altLang="zh-TW" dirty="0" smtClean="0"/>
                  <a:t>TCSM (Tag </a:t>
                </a:r>
                <a:r>
                  <a:rPr lang="en-US" altLang="zh-TW" dirty="0" smtClean="0">
                    <a:hlinkClick r:id="rId2" action="ppaction://hlinksldjump"/>
                  </a:rPr>
                  <a:t>Co-occurrence</a:t>
                </a:r>
                <a:r>
                  <a:rPr lang="en-US" altLang="zh-TW" dirty="0" smtClean="0"/>
                  <a:t> Similarity Measure):</a:t>
                </a:r>
              </a:p>
              <a:p>
                <a:r>
                  <a:rPr lang="en-US" altLang="zh-TW" b="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𝑠𝑖𝑚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  <m:r>
                          <a:rPr lang="en-US" altLang="zh-TW" b="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  <m:r>
                          <a:rPr lang="en-US" altLang="zh-TW" b="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b="0" i="1" dirty="0"/>
              </a:p>
              <a:p>
                <a:r>
                  <a:rPr lang="en-US" altLang="zh-TW" b="0" dirty="0" smtClean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b="0" dirty="0" smtClean="0"/>
                  <a:t>and</a:t>
                </a:r>
                <a:r>
                  <a:rPr lang="en-US" altLang="zh-TW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 are </a:t>
                </a:r>
                <a:r>
                  <a:rPr lang="en-US" altLang="zh-TW" b="0" dirty="0"/>
                  <a:t>two tags</a:t>
                </a:r>
                <a:r>
                  <a:rPr lang="en-US" altLang="zh-TW" b="0" dirty="0" smtClean="0"/>
                  <a:t>,</a:t>
                </a:r>
                <a:r>
                  <a:rPr lang="en-US" altLang="zh-TW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dirty="0" smtClean="0">
                        <a:latin typeface="Cambria Math"/>
                      </a:rPr>
                      <m:t>c</m:t>
                    </m:r>
                    <m:r>
                      <a:rPr lang="en-US" altLang="zh-TW" b="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b="0" dirty="0" smtClean="0"/>
                  <a:t> </a:t>
                </a:r>
                <a:r>
                  <a:rPr lang="en-US" altLang="zh-TW" b="0" dirty="0"/>
                  <a:t>is the tag </a:t>
                </a:r>
                <a:r>
                  <a:rPr lang="en-US" altLang="zh-TW" b="0" dirty="0" smtClean="0"/>
                  <a:t>co-	occurrence count </a:t>
                </a:r>
                <a:r>
                  <a:rPr lang="en-US" altLang="zh-TW" b="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b="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, </a:t>
                </a:r>
                <a:r>
                  <a:rPr lang="en-US" altLang="zh-TW" b="0" dirty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>
                        <a:latin typeface="Cambria Math"/>
                      </a:rPr>
                      <m:t>𝑐</m:t>
                    </m:r>
                    <m:r>
                      <a:rPr lang="en-US" altLang="zh-TW" b="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) </a:t>
                </a:r>
                <a:r>
                  <a:rPr lang="en-US" altLang="zh-TW" b="0" dirty="0"/>
                  <a:t>is the tag </a:t>
                </a:r>
                <a:r>
                  <a:rPr lang="en-US" altLang="zh-TW" b="0" dirty="0" smtClean="0"/>
                  <a:t>	frequency </a:t>
                </a:r>
                <a:r>
                  <a:rPr lang="en-US" altLang="zh-TW" b="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.</a:t>
                </a:r>
                <a:endParaRPr lang="en-US" altLang="zh-TW" b="0" dirty="0"/>
              </a:p>
              <a:p>
                <a:pPr marL="800100" lvl="1" indent="-342900"/>
                <a:r>
                  <a:rPr lang="en-US" altLang="zh-TW" dirty="0" smtClean="0"/>
                  <a:t>It </a:t>
                </a:r>
                <a:r>
                  <a:rPr lang="en-US" altLang="zh-TW" b="0" dirty="0" smtClean="0"/>
                  <a:t>can </a:t>
                </a:r>
                <a:r>
                  <a:rPr lang="en-US" altLang="zh-TW" b="0" dirty="0"/>
                  <a:t>be problematic when some active users </a:t>
                </a:r>
                <a:r>
                  <a:rPr lang="en-US" altLang="zh-TW" b="0" dirty="0" smtClean="0"/>
                  <a:t>tagged much </a:t>
                </a:r>
                <a:r>
                  <a:rPr lang="en-US" altLang="zh-TW" b="0" dirty="0"/>
                  <a:t>more resources than others. The </a:t>
                </a:r>
                <a:r>
                  <a:rPr lang="en-US" altLang="zh-TW" b="0" dirty="0" smtClean="0"/>
                  <a:t>similarity measurement will be easily biased in favor of those active users. 	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40" t="-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131840" y="116632"/>
            <a:ext cx="5791200" cy="541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/>
                </a:solidFill>
              </a:rPr>
              <a:t>Tag similarity </a:t>
            </a:r>
            <a:r>
              <a:rPr lang="en-US" altLang="zh-TW" dirty="0" smtClean="0">
                <a:solidFill>
                  <a:schemeClr val="tx1"/>
                </a:solidFill>
              </a:rPr>
              <a:t>measures cont.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Current Measures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spcAft>
                    <a:spcPts val="600"/>
                  </a:spcAft>
                  <a:buClrTx/>
                </a:pPr>
                <a:r>
                  <a:rPr lang="en-US" altLang="zh-TW" dirty="0" smtClean="0"/>
                  <a:t>UCSM (User Count Similarity Measure):</a:t>
                </a:r>
                <a:endParaRPr lang="en-US" altLang="zh-TW" dirty="0"/>
              </a:p>
              <a:p>
                <a:r>
                  <a:rPr lang="en-US" altLang="zh-TW" b="0" dirty="0"/>
                  <a:t>	</a:t>
                </a:r>
                <a14:m>
                  <m:oMath xmlns:m="http://schemas.openxmlformats.org/officeDocument/2006/math">
                    <m:r>
                      <a:rPr lang="en-US" altLang="zh-TW" b="0" i="1">
                        <a:latin typeface="Cambria Math"/>
                      </a:rPr>
                      <m:t>𝑠𝑖𝑚</m:t>
                    </m:r>
                    <m:r>
                      <a:rPr lang="en-US" altLang="zh-TW" b="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b="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zh-TW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b="0" i="1" dirty="0"/>
              </a:p>
              <a:p>
                <a:r>
                  <a:rPr lang="en-US" altLang="zh-TW" b="0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b="0" dirty="0"/>
                  <a:t> are two tags,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dirty="0" smtClean="0">
                        <a:latin typeface="Cambria Math"/>
                      </a:rPr>
                      <m:t>u</m:t>
                    </m:r>
                    <m:r>
                      <a:rPr lang="en-US" altLang="zh-TW" b="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b="0" dirty="0"/>
                  <a:t> is the number of </a:t>
                </a:r>
                <a:r>
                  <a:rPr lang="en-US" altLang="zh-TW" b="0" dirty="0" smtClean="0"/>
                  <a:t>	users </a:t>
                </a:r>
                <a:r>
                  <a:rPr lang="en-US" altLang="zh-TW" b="0" dirty="0"/>
                  <a:t>that assign </a:t>
                </a:r>
                <a:r>
                  <a:rPr lang="en-US" altLang="zh-TW" b="0" dirty="0" smtClean="0"/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b="0" dirty="0"/>
                  <a:t> to a same resource, and </a:t>
                </a:r>
                <a:r>
                  <a:rPr lang="en-US" altLang="zh-TW" b="0" dirty="0" smtClean="0"/>
                  <a:t>	u</a:t>
                </a:r>
                <a14:m>
                  <m:oMath xmlns:m="http://schemas.openxmlformats.org/officeDocument/2006/math">
                    <m:r>
                      <a:rPr lang="en-US" altLang="zh-TW" b="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b="0" dirty="0"/>
                  <a:t>) is the number </a:t>
                </a:r>
                <a:r>
                  <a:rPr lang="en-US" altLang="zh-TW" b="0" dirty="0" smtClean="0"/>
                  <a:t>of</a:t>
                </a:r>
                <a:r>
                  <a:rPr lang="zh-TW" altLang="en-US" b="0" dirty="0" smtClean="0"/>
                  <a:t> </a:t>
                </a:r>
                <a:r>
                  <a:rPr lang="zh-TW" altLang="en-US" b="0" dirty="0"/>
                  <a:t> </a:t>
                </a:r>
                <a:r>
                  <a:rPr lang="en-US" altLang="zh-TW" b="0" dirty="0" smtClean="0"/>
                  <a:t>users</a:t>
                </a:r>
                <a:r>
                  <a:rPr lang="zh-TW" altLang="en-US" b="0" dirty="0" smtClean="0"/>
                  <a:t> </a:t>
                </a:r>
                <a:r>
                  <a:rPr lang="en-US" altLang="zh-TW" b="0" dirty="0" smtClean="0"/>
                  <a:t>that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b="0" dirty="0"/>
                  <a:t>.</a:t>
                </a:r>
              </a:p>
              <a:p>
                <a:pPr marL="800100" lvl="1" indent="-342900"/>
                <a:r>
                  <a:rPr lang="en-US" altLang="zh-TW" dirty="0" smtClean="0"/>
                  <a:t>It </a:t>
                </a:r>
                <a:r>
                  <a:rPr lang="en-US" altLang="zh-TW" dirty="0"/>
                  <a:t>may </a:t>
                </a:r>
                <a:r>
                  <a:rPr lang="en-US" altLang="zh-TW" dirty="0" smtClean="0"/>
                  <a:t>over-emphasize the </a:t>
                </a:r>
                <a:r>
                  <a:rPr lang="en-US" altLang="zh-TW" dirty="0"/>
                  <a:t>user impact by totally ignoring the tag </a:t>
                </a:r>
                <a:r>
                  <a:rPr lang="en-US" altLang="zh-TW" dirty="0" smtClean="0"/>
                  <a:t>co-</a:t>
                </a:r>
                <a:r>
                  <a:rPr lang="en-US" altLang="zh-TW" dirty="0" err="1" smtClean="0"/>
                  <a:t>occurrencevalue</a:t>
                </a:r>
                <a:r>
                  <a:rPr lang="en-US" altLang="zh-TW" dirty="0" smtClean="0"/>
                  <a:t>.</a:t>
                </a:r>
              </a:p>
              <a:p>
                <a:pPr lvl="1" indent="0">
                  <a:buNone/>
                </a:pPr>
                <a:r>
                  <a:rPr lang="en-US" altLang="zh-TW" dirty="0"/>
                  <a:t>	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40" t="-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131840" y="116632"/>
            <a:ext cx="5791200" cy="541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/>
                </a:solidFill>
              </a:rPr>
              <a:t>Tag similarity </a:t>
            </a:r>
            <a:r>
              <a:rPr lang="en-US" altLang="zh-TW" dirty="0" smtClean="0">
                <a:solidFill>
                  <a:schemeClr val="tx1"/>
                </a:solidFill>
              </a:rPr>
              <a:t>measures cont.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基本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1107</Words>
  <Application>Microsoft Office PowerPoint</Application>
  <PresentationFormat>如螢幕大小 (4:3)</PresentationFormat>
  <Paragraphs>235</Paragraphs>
  <Slides>26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基本</vt:lpstr>
      <vt:lpstr>An Asymmetric Similarity Measure for Tag Clustering on Flickr</vt:lpstr>
      <vt:lpstr>outline</vt:lpstr>
      <vt:lpstr>Introduction</vt:lpstr>
      <vt:lpstr>Introduction CONT.</vt:lpstr>
      <vt:lpstr>Tag similarity measures</vt:lpstr>
      <vt:lpstr>Tag relations</vt:lpstr>
      <vt:lpstr>Tag relations</vt:lpstr>
      <vt:lpstr>Current Measures</vt:lpstr>
      <vt:lpstr>Current Measures</vt:lpstr>
      <vt:lpstr>Propose method</vt:lpstr>
      <vt:lpstr>Propose method</vt:lpstr>
      <vt:lpstr>Tag refinement</vt:lpstr>
      <vt:lpstr>Problematic Relations</vt:lpstr>
      <vt:lpstr>Tag Refining Rules</vt:lpstr>
      <vt:lpstr>Evaluation</vt:lpstr>
      <vt:lpstr>Evaluation CONT.</vt:lpstr>
      <vt:lpstr>PowerPoint 簡報</vt:lpstr>
      <vt:lpstr>PowerPoint 簡報</vt:lpstr>
      <vt:lpstr>Evaluation CONT.</vt:lpstr>
      <vt:lpstr>PowerPoint 簡報</vt:lpstr>
      <vt:lpstr>conclusion</vt:lpstr>
      <vt:lpstr>Thx for ur listening</vt:lpstr>
      <vt:lpstr>supplement</vt:lpstr>
      <vt:lpstr>Co-occurrence</vt:lpstr>
      <vt:lpstr>Stemming</vt:lpstr>
      <vt:lpstr>Porter Stemming ALGORITHM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miks</dc:creator>
  <cp:lastModifiedBy>miks</cp:lastModifiedBy>
  <cp:revision>48</cp:revision>
  <dcterms:created xsi:type="dcterms:W3CDTF">2011-09-19T14:06:32Z</dcterms:created>
  <dcterms:modified xsi:type="dcterms:W3CDTF">2011-09-26T05:19:54Z</dcterms:modified>
</cp:coreProperties>
</file>